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4"/>
  </p:sldMasterIdLst>
  <p:notesMasterIdLst>
    <p:notesMasterId r:id="rId27"/>
  </p:notesMasterIdLst>
  <p:sldIdLst>
    <p:sldId id="1172" r:id="rId5"/>
    <p:sldId id="1136" r:id="rId6"/>
    <p:sldId id="843" r:id="rId7"/>
    <p:sldId id="841" r:id="rId8"/>
    <p:sldId id="844" r:id="rId9"/>
    <p:sldId id="845" r:id="rId10"/>
    <p:sldId id="847" r:id="rId11"/>
    <p:sldId id="1137" r:id="rId12"/>
    <p:sldId id="1096" r:id="rId13"/>
    <p:sldId id="529" r:id="rId14"/>
    <p:sldId id="614" r:id="rId15"/>
    <p:sldId id="626" r:id="rId16"/>
    <p:sldId id="531" r:id="rId17"/>
    <p:sldId id="1101" r:id="rId18"/>
    <p:sldId id="1061" r:id="rId19"/>
    <p:sldId id="1062" r:id="rId20"/>
    <p:sldId id="1138" r:id="rId21"/>
    <p:sldId id="1173" r:id="rId22"/>
    <p:sldId id="616" r:id="rId23"/>
    <p:sldId id="849" r:id="rId24"/>
    <p:sldId id="1083" r:id="rId25"/>
    <p:sldId id="848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3EF95D-D54E-A636-70B6-41DB7B67A0B5}" name="Sarah Kowal  [BKG BUND]" initials="SB" userId="S::sarah.kowal_bkg.bund.de#ext#@unitednations.onmicrosoft.com::1a71c343-7c75-4410-8d3f-68aba21a24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3F133-EC53-45A7-B45D-06DF07E3DB07}" v="24" dt="2025-02-24T15:39:48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7" autoAdjust="0"/>
    <p:restoredTop sz="81706" autoAdjust="0"/>
  </p:normalViewPr>
  <p:slideViewPr>
    <p:cSldViewPr snapToGrid="0">
      <p:cViewPr varScale="1">
        <p:scale>
          <a:sx n="131" d="100"/>
          <a:sy n="131" d="100"/>
        </p:scale>
        <p:origin x="152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James Brown" userId="4af969ae-7569-4321-8c24-4f96c98aff1a" providerId="ADAL" clId="{1993F133-EC53-45A7-B45D-06DF07E3DB07}"/>
    <pc:docChg chg="undo custSel addSld delSld modSld">
      <pc:chgData name="Nicholas James Brown" userId="4af969ae-7569-4321-8c24-4f96c98aff1a" providerId="ADAL" clId="{1993F133-EC53-45A7-B45D-06DF07E3DB07}" dt="2025-02-24T15:41:02.444" v="157" actId="478"/>
      <pc:docMkLst>
        <pc:docMk/>
      </pc:docMkLst>
      <pc:sldChg chg="modSp mod">
        <pc:chgData name="Nicholas James Brown" userId="4af969ae-7569-4321-8c24-4f96c98aff1a" providerId="ADAL" clId="{1993F133-EC53-45A7-B45D-06DF07E3DB07}" dt="2025-02-24T15:31:59.594" v="8" actId="20577"/>
        <pc:sldMkLst>
          <pc:docMk/>
          <pc:sldMk cId="1776929820" sldId="529"/>
        </pc:sldMkLst>
        <pc:spChg chg="mod">
          <ac:chgData name="Nicholas James Brown" userId="4af969ae-7569-4321-8c24-4f96c98aff1a" providerId="ADAL" clId="{1993F133-EC53-45A7-B45D-06DF07E3DB07}" dt="2025-02-24T15:31:59.594" v="8" actId="20577"/>
          <ac:spMkLst>
            <pc:docMk/>
            <pc:sldMk cId="1776929820" sldId="529"/>
            <ac:spMk id="14" creationId="{7CED1356-6386-F400-9451-2ADABF3B2BCD}"/>
          </ac:spMkLst>
        </pc:spChg>
      </pc:sldChg>
      <pc:sldChg chg="modSp mod">
        <pc:chgData name="Nicholas James Brown" userId="4af969ae-7569-4321-8c24-4f96c98aff1a" providerId="ADAL" clId="{1993F133-EC53-45A7-B45D-06DF07E3DB07}" dt="2025-02-24T15:34:11.811" v="20" actId="20577"/>
        <pc:sldMkLst>
          <pc:docMk/>
          <pc:sldMk cId="3095333120" sldId="531"/>
        </pc:sldMkLst>
        <pc:spChg chg="mod">
          <ac:chgData name="Nicholas James Brown" userId="4af969ae-7569-4321-8c24-4f96c98aff1a" providerId="ADAL" clId="{1993F133-EC53-45A7-B45D-06DF07E3DB07}" dt="2025-02-24T15:34:11.811" v="20" actId="20577"/>
          <ac:spMkLst>
            <pc:docMk/>
            <pc:sldMk cId="3095333120" sldId="531"/>
            <ac:spMk id="16" creationId="{63EBDE91-8C9B-6169-5124-5299B99FE63D}"/>
          </ac:spMkLst>
        </pc:spChg>
      </pc:sldChg>
      <pc:sldChg chg="modSp mod">
        <pc:chgData name="Nicholas James Brown" userId="4af969ae-7569-4321-8c24-4f96c98aff1a" providerId="ADAL" clId="{1993F133-EC53-45A7-B45D-06DF07E3DB07}" dt="2025-02-24T15:34:16.333" v="23" actId="20577"/>
        <pc:sldMkLst>
          <pc:docMk/>
          <pc:sldMk cId="3560657789" sldId="614"/>
        </pc:sldMkLst>
        <pc:spChg chg="mod">
          <ac:chgData name="Nicholas James Brown" userId="4af969ae-7569-4321-8c24-4f96c98aff1a" providerId="ADAL" clId="{1993F133-EC53-45A7-B45D-06DF07E3DB07}" dt="2025-02-24T15:34:16.333" v="23" actId="20577"/>
          <ac:spMkLst>
            <pc:docMk/>
            <pc:sldMk cId="3560657789" sldId="614"/>
            <ac:spMk id="4" creationId="{3156893C-394F-A8F2-3E44-CB2EFB08FD9E}"/>
          </ac:spMkLst>
        </pc:spChg>
      </pc:sldChg>
      <pc:sldChg chg="addSp delSp modSp mod">
        <pc:chgData name="Nicholas James Brown" userId="4af969ae-7569-4321-8c24-4f96c98aff1a" providerId="ADAL" clId="{1993F133-EC53-45A7-B45D-06DF07E3DB07}" dt="2025-02-24T15:41:02.444" v="157" actId="478"/>
        <pc:sldMkLst>
          <pc:docMk/>
          <pc:sldMk cId="2638428078" sldId="616"/>
        </pc:sldMkLst>
        <pc:spChg chg="del mod">
          <ac:chgData name="Nicholas James Brown" userId="4af969ae-7569-4321-8c24-4f96c98aff1a" providerId="ADAL" clId="{1993F133-EC53-45A7-B45D-06DF07E3DB07}" dt="2025-02-24T15:41:02.444" v="157" actId="478"/>
          <ac:spMkLst>
            <pc:docMk/>
            <pc:sldMk cId="2638428078" sldId="616"/>
            <ac:spMk id="3" creationId="{DB9C560D-1D9F-688A-9C22-309198AE4E09}"/>
          </ac:spMkLst>
        </pc:spChg>
        <pc:spChg chg="mod">
          <ac:chgData name="Nicholas James Brown" userId="4af969ae-7569-4321-8c24-4f96c98aff1a" providerId="ADAL" clId="{1993F133-EC53-45A7-B45D-06DF07E3DB07}" dt="2025-02-24T15:40:59.413" v="156" actId="20577"/>
          <ac:spMkLst>
            <pc:docMk/>
            <pc:sldMk cId="2638428078" sldId="616"/>
            <ac:spMk id="4" creationId="{75B02794-7B3F-38D1-EB21-7C55D538F9C5}"/>
          </ac:spMkLst>
        </pc:spChg>
        <pc:spChg chg="add mod">
          <ac:chgData name="Nicholas James Brown" userId="4af969ae-7569-4321-8c24-4f96c98aff1a" providerId="ADAL" clId="{1993F133-EC53-45A7-B45D-06DF07E3DB07}" dt="2025-02-24T15:40:23.266" v="144" actId="1076"/>
          <ac:spMkLst>
            <pc:docMk/>
            <pc:sldMk cId="2638428078" sldId="616"/>
            <ac:spMk id="5" creationId="{265B3396-690A-D6F4-02FD-4D9966E8CC68}"/>
          </ac:spMkLst>
        </pc:spChg>
        <pc:spChg chg="add mod">
          <ac:chgData name="Nicholas James Brown" userId="4af969ae-7569-4321-8c24-4f96c98aff1a" providerId="ADAL" clId="{1993F133-EC53-45A7-B45D-06DF07E3DB07}" dt="2025-02-24T15:40:52.598" v="147" actId="1076"/>
          <ac:spMkLst>
            <pc:docMk/>
            <pc:sldMk cId="2638428078" sldId="616"/>
            <ac:spMk id="7" creationId="{5062E97B-D01A-FCAD-B821-E457DD8007A3}"/>
          </ac:spMkLst>
        </pc:spChg>
        <pc:picChg chg="mod">
          <ac:chgData name="Nicholas James Brown" userId="4af969ae-7569-4321-8c24-4f96c98aff1a" providerId="ADAL" clId="{1993F133-EC53-45A7-B45D-06DF07E3DB07}" dt="2025-02-24T15:40:49.254" v="146" actId="1076"/>
          <ac:picMkLst>
            <pc:docMk/>
            <pc:sldMk cId="2638428078" sldId="616"/>
            <ac:picMk id="8" creationId="{CBBD527F-3047-99CD-75BF-36A8A5B22A2C}"/>
          </ac:picMkLst>
        </pc:picChg>
      </pc:sldChg>
      <pc:sldChg chg="add mod modShow">
        <pc:chgData name="Nicholas James Brown" userId="4af969ae-7569-4321-8c24-4f96c98aff1a" providerId="ADAL" clId="{1993F133-EC53-45A7-B45D-06DF07E3DB07}" dt="2025-02-24T15:31:08.020" v="2" actId="729"/>
        <pc:sldMkLst>
          <pc:docMk/>
          <pc:sldMk cId="204676665" sldId="848"/>
        </pc:sldMkLst>
      </pc:sldChg>
      <pc:sldChg chg="del">
        <pc:chgData name="Nicholas James Brown" userId="4af969ae-7569-4321-8c24-4f96c98aff1a" providerId="ADAL" clId="{1993F133-EC53-45A7-B45D-06DF07E3DB07}" dt="2025-02-24T15:30:55.226" v="0" actId="2696"/>
        <pc:sldMkLst>
          <pc:docMk/>
          <pc:sldMk cId="4051608682" sldId="848"/>
        </pc:sldMkLst>
      </pc:sldChg>
      <pc:sldChg chg="add">
        <pc:chgData name="Nicholas James Brown" userId="4af969ae-7569-4321-8c24-4f96c98aff1a" providerId="ADAL" clId="{1993F133-EC53-45A7-B45D-06DF07E3DB07}" dt="2025-02-24T15:39:48.349" v="140"/>
        <pc:sldMkLst>
          <pc:docMk/>
          <pc:sldMk cId="484633066" sldId="1061"/>
        </pc:sldMkLst>
      </pc:sldChg>
      <pc:sldChg chg="del">
        <pc:chgData name="Nicholas James Brown" userId="4af969ae-7569-4321-8c24-4f96c98aff1a" providerId="ADAL" clId="{1993F133-EC53-45A7-B45D-06DF07E3DB07}" dt="2025-02-24T15:39:45.609" v="139" actId="2696"/>
        <pc:sldMkLst>
          <pc:docMk/>
          <pc:sldMk cId="3048846459" sldId="1061"/>
        </pc:sldMkLst>
      </pc:sldChg>
      <pc:sldChg chg="add">
        <pc:chgData name="Nicholas James Brown" userId="4af969ae-7569-4321-8c24-4f96c98aff1a" providerId="ADAL" clId="{1993F133-EC53-45A7-B45D-06DF07E3DB07}" dt="2025-02-24T15:39:48.349" v="140"/>
        <pc:sldMkLst>
          <pc:docMk/>
          <pc:sldMk cId="804824558" sldId="1062"/>
        </pc:sldMkLst>
      </pc:sldChg>
      <pc:sldChg chg="del">
        <pc:chgData name="Nicholas James Brown" userId="4af969ae-7569-4321-8c24-4f96c98aff1a" providerId="ADAL" clId="{1993F133-EC53-45A7-B45D-06DF07E3DB07}" dt="2025-02-24T15:39:45.609" v="139" actId="2696"/>
        <pc:sldMkLst>
          <pc:docMk/>
          <pc:sldMk cId="2628583337" sldId="1062"/>
        </pc:sldMkLst>
      </pc:sldChg>
      <pc:sldChg chg="modSp mod">
        <pc:chgData name="Nicholas James Brown" userId="4af969ae-7569-4321-8c24-4f96c98aff1a" providerId="ADAL" clId="{1993F133-EC53-45A7-B45D-06DF07E3DB07}" dt="2025-02-24T15:34:08.830" v="17" actId="20577"/>
        <pc:sldMkLst>
          <pc:docMk/>
          <pc:sldMk cId="3414597849" sldId="1101"/>
        </pc:sldMkLst>
        <pc:spChg chg="mod">
          <ac:chgData name="Nicholas James Brown" userId="4af969ae-7569-4321-8c24-4f96c98aff1a" providerId="ADAL" clId="{1993F133-EC53-45A7-B45D-06DF07E3DB07}" dt="2025-02-24T15:34:08.830" v="17" actId="20577"/>
          <ac:spMkLst>
            <pc:docMk/>
            <pc:sldMk cId="3414597849" sldId="1101"/>
            <ac:spMk id="2" creationId="{F8178FEE-8637-B7E8-BED8-457CC33E3917}"/>
          </ac:spMkLst>
        </pc:spChg>
      </pc:sldChg>
      <pc:sldChg chg="modSp mod">
        <pc:chgData name="Nicholas James Brown" userId="4af969ae-7569-4321-8c24-4f96c98aff1a" providerId="ADAL" clId="{1993F133-EC53-45A7-B45D-06DF07E3DB07}" dt="2025-02-24T15:39:31.170" v="137" actId="1076"/>
        <pc:sldMkLst>
          <pc:docMk/>
          <pc:sldMk cId="693176585" sldId="1138"/>
        </pc:sldMkLst>
        <pc:spChg chg="mod">
          <ac:chgData name="Nicholas James Brown" userId="4af969ae-7569-4321-8c24-4f96c98aff1a" providerId="ADAL" clId="{1993F133-EC53-45A7-B45D-06DF07E3DB07}" dt="2025-02-24T15:39:28.949" v="136" actId="1076"/>
          <ac:spMkLst>
            <pc:docMk/>
            <pc:sldMk cId="693176585" sldId="1138"/>
            <ac:spMk id="4" creationId="{5B1A30C6-AB1B-9FFC-EDF4-C93E71D6AC9E}"/>
          </ac:spMkLst>
        </pc:spChg>
        <pc:spChg chg="mod">
          <ac:chgData name="Nicholas James Brown" userId="4af969ae-7569-4321-8c24-4f96c98aff1a" providerId="ADAL" clId="{1993F133-EC53-45A7-B45D-06DF07E3DB07}" dt="2025-02-24T15:34:00.003" v="11" actId="20577"/>
          <ac:spMkLst>
            <pc:docMk/>
            <pc:sldMk cId="693176585" sldId="1138"/>
            <ac:spMk id="9" creationId="{361D3314-8290-EE89-B097-B99B2BA8919A}"/>
          </ac:spMkLst>
        </pc:spChg>
        <pc:picChg chg="mod">
          <ac:chgData name="Nicholas James Brown" userId="4af969ae-7569-4321-8c24-4f96c98aff1a" providerId="ADAL" clId="{1993F133-EC53-45A7-B45D-06DF07E3DB07}" dt="2025-02-24T15:39:31.170" v="137" actId="1076"/>
          <ac:picMkLst>
            <pc:docMk/>
            <pc:sldMk cId="693176585" sldId="1138"/>
            <ac:picMk id="1027" creationId="{C921E2F5-BEB5-DB66-AFDA-51BB7AF63C09}"/>
          </ac:picMkLst>
        </pc:picChg>
      </pc:sldChg>
      <pc:sldChg chg="modSp del mod">
        <pc:chgData name="Nicholas James Brown" userId="4af969ae-7569-4321-8c24-4f96c98aff1a" providerId="ADAL" clId="{1993F133-EC53-45A7-B45D-06DF07E3DB07}" dt="2025-02-24T15:39:32.587" v="138" actId="47"/>
        <pc:sldMkLst>
          <pc:docMk/>
          <pc:sldMk cId="2605767310" sldId="1139"/>
        </pc:sldMkLst>
        <pc:spChg chg="mod">
          <ac:chgData name="Nicholas James Brown" userId="4af969ae-7569-4321-8c24-4f96c98aff1a" providerId="ADAL" clId="{1993F133-EC53-45A7-B45D-06DF07E3DB07}" dt="2025-02-24T15:34:05.268" v="14" actId="20577"/>
          <ac:spMkLst>
            <pc:docMk/>
            <pc:sldMk cId="2605767310" sldId="1139"/>
            <ac:spMk id="9" creationId="{86E00B25-C57B-C042-74FB-E5896937F149}"/>
          </ac:spMkLst>
        </pc:spChg>
      </pc:sldChg>
      <pc:sldChg chg="addSp delSp modSp add mod">
        <pc:chgData name="Nicholas James Brown" userId="4af969ae-7569-4321-8c24-4f96c98aff1a" providerId="ADAL" clId="{1993F133-EC53-45A7-B45D-06DF07E3DB07}" dt="2025-02-24T15:39:05.693" v="130" actId="122"/>
        <pc:sldMkLst>
          <pc:docMk/>
          <pc:sldMk cId="1116621554" sldId="1173"/>
        </pc:sldMkLst>
        <pc:spChg chg="del">
          <ac:chgData name="Nicholas James Brown" userId="4af969ae-7569-4321-8c24-4f96c98aff1a" providerId="ADAL" clId="{1993F133-EC53-45A7-B45D-06DF07E3DB07}" dt="2025-02-24T15:34:59.283" v="26" actId="478"/>
          <ac:spMkLst>
            <pc:docMk/>
            <pc:sldMk cId="1116621554" sldId="1173"/>
            <ac:spMk id="4" creationId="{5A9BD07C-EA1F-9DC2-EB3F-6D80439CF697}"/>
          </ac:spMkLst>
        </pc:spChg>
        <pc:graphicFrameChg chg="add mod modGraphic">
          <ac:chgData name="Nicholas James Brown" userId="4af969ae-7569-4321-8c24-4f96c98aff1a" providerId="ADAL" clId="{1993F133-EC53-45A7-B45D-06DF07E3DB07}" dt="2025-02-24T15:39:05.693" v="130" actId="122"/>
          <ac:graphicFrameMkLst>
            <pc:docMk/>
            <pc:sldMk cId="1116621554" sldId="1173"/>
            <ac:graphicFrameMk id="2" creationId="{FD0690D8-B4E3-A7ED-6832-0AE7BB202F10}"/>
          </ac:graphicFrameMkLst>
        </pc:graphicFrameChg>
        <pc:picChg chg="del">
          <ac:chgData name="Nicholas James Brown" userId="4af969ae-7569-4321-8c24-4f96c98aff1a" providerId="ADAL" clId="{1993F133-EC53-45A7-B45D-06DF07E3DB07}" dt="2025-02-24T15:34:54.434" v="25" actId="478"/>
          <ac:picMkLst>
            <pc:docMk/>
            <pc:sldMk cId="1116621554" sldId="1173"/>
            <ac:picMk id="1027" creationId="{1EA233F3-6532-BB3C-B2F7-281525C9A0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5D749-5BD7-4600-8893-37ACCF4DCE5A}" type="datetimeFigureOut">
              <a:rPr lang="de-DE" smtClean="0"/>
              <a:t>24.02.2025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94424-F469-434F-BBB9-4EEE74269A4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49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771C-79E2-5C7A-1485-2490D1729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D6883D-825E-47DA-62B5-51EC6D927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8D00DC-ED04-1942-37EE-9FFAF96BA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F16A-2F0F-5631-2BC5-968EFFD47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7C9C2-4906-445D-AC33-548C5C503716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24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768286-81C0-454F-AE49-9C3EC7C192B6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1130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These vectors show the offset between GDA94 as established in 1997 compared</a:t>
            </a:r>
            <a:r>
              <a:rPr lang="en-AU" baseline="0" dirty="0"/>
              <a:t> to ITRF coordinates observed in 2010 transformed back to 1994</a:t>
            </a:r>
            <a:endParaRPr lang="en-AU" dirty="0"/>
          </a:p>
          <a:p>
            <a:endParaRPr lang="en-AU" dirty="0"/>
          </a:p>
          <a:p>
            <a:r>
              <a:rPr lang="en-AU" dirty="0"/>
              <a:t>Majority of errors in the order of</a:t>
            </a:r>
            <a:r>
              <a:rPr lang="en-AU" baseline="0" dirty="0"/>
              <a:t> 10 – 20 cm but extend to 30 cm.</a:t>
            </a:r>
          </a:p>
          <a:p>
            <a:endParaRPr lang="en-AU" baseline="0" dirty="0"/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local distortions (e.g.</a:t>
            </a:r>
            <a:r>
              <a:rPr lang="en-US" sz="14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subsidence, surface heave)</a:t>
            </a:r>
            <a:endParaRPr lang="en-US" sz="14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poor uncertainty propagation down to the marks in the original adjustment (particularly around relative uncertainty)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changes in the reference frame between the ITRF 1992 and today</a:t>
            </a:r>
          </a:p>
          <a:p>
            <a:endParaRPr lang="en-AU" baseline="0" dirty="0"/>
          </a:p>
          <a:p>
            <a:r>
              <a:rPr lang="en-AU" baseline="0" dirty="0"/>
              <a:t>The implications for errors introduced for big data surveys like </a:t>
            </a:r>
            <a:r>
              <a:rPr lang="en-AU" baseline="0" dirty="0" err="1"/>
              <a:t>LiDAR</a:t>
            </a:r>
            <a:r>
              <a:rPr lang="en-AU" baseline="0" dirty="0"/>
              <a:t> start to become relevant. When assessing data, how do you know whether the uncertainty is in the survey data or in the datum?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768286-81C0-454F-AE49-9C3EC7C192B6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414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DB5ED-E860-0590-FD7C-FC4A67CC7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B7574-D805-B3D7-C81B-A0BDD22C6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AC2DFC-AB17-0084-5FFB-DE945205F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These vectors show the offset between GDA94 as established in 1997 compared</a:t>
            </a:r>
            <a:r>
              <a:rPr lang="en-AU" baseline="0" dirty="0"/>
              <a:t> to ITRF coordinates observed in 2010 transformed back to 1994</a:t>
            </a:r>
            <a:endParaRPr lang="en-AU" dirty="0"/>
          </a:p>
          <a:p>
            <a:endParaRPr lang="en-AU" dirty="0"/>
          </a:p>
          <a:p>
            <a:r>
              <a:rPr lang="en-AU" dirty="0"/>
              <a:t>Majority of errors in the order of</a:t>
            </a:r>
            <a:r>
              <a:rPr lang="en-AU" baseline="0" dirty="0"/>
              <a:t> 10 – 20 cm but extend to 30 cm.</a:t>
            </a:r>
          </a:p>
          <a:p>
            <a:endParaRPr lang="en-AU" baseline="0" dirty="0"/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local distortions (e.g.</a:t>
            </a:r>
            <a:r>
              <a:rPr lang="en-US" sz="14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subsidence, surface heave)</a:t>
            </a:r>
            <a:endParaRPr lang="en-US" sz="14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poor uncertainty propagation down to the marks in the original adjustment (particularly around relative uncertainty)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changes in the reference frame between the ITRF 1992 and today</a:t>
            </a:r>
          </a:p>
          <a:p>
            <a:endParaRPr lang="en-AU" baseline="0" dirty="0"/>
          </a:p>
          <a:p>
            <a:r>
              <a:rPr lang="en-AU" baseline="0" dirty="0"/>
              <a:t>The implications for errors introduced for big data surveys like </a:t>
            </a:r>
            <a:r>
              <a:rPr lang="en-AU" baseline="0" dirty="0" err="1"/>
              <a:t>LiDAR</a:t>
            </a:r>
            <a:r>
              <a:rPr lang="en-AU" baseline="0" dirty="0"/>
              <a:t> start to become relevant. When assessing data, how do you know whether the uncertainty is in the survey data or in the datum?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F216D-8819-C308-7434-109F0AF10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768286-81C0-454F-AE49-9C3EC7C192B6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070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0A53-99EA-6ABE-E5DE-16CDBE5F8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797248C-DBF1-2E65-4FCB-A749CBFA9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CC2FC33-5F44-0F1D-6EB7-17D14AC05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For the described coordinate transformation different online tools </a:t>
            </a:r>
            <a:r>
              <a:rPr lang="en-GB" dirty="0"/>
              <a:t>exist.</a:t>
            </a:r>
          </a:p>
          <a:p>
            <a:r>
              <a:rPr lang="en-GB" dirty="0">
                <a:cs typeface="Calibri"/>
              </a:rPr>
              <a:t>These transformation services are free of charge to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cs typeface="Calibri"/>
              </a:rPr>
              <a:t>Usually a file of coordinate list can be uploaded and converted.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On the left side you see the Australian tool for the transformation from the Geocentric Datum of Australia 1994 (GDA94) into the Geocentric Datum of Australia 2020 (GDA2020).</a:t>
            </a:r>
            <a:endParaRPr lang="en-US" dirty="0">
              <a:cs typeface="Calibri"/>
            </a:endParaRPr>
          </a:p>
          <a:p>
            <a:r>
              <a:rPr lang="en-GB" dirty="0">
                <a:cs typeface="Calibri"/>
              </a:rPr>
              <a:t>On the right side an European tool to transform between different epochs of the European Terrestrial Reference Frame is presented.</a:t>
            </a:r>
          </a:p>
          <a:p>
            <a:endParaRPr lang="en-GB" dirty="0">
              <a:cs typeface="Calibri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27FC88-1322-D48C-430D-7DFFA4372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3A69C-004B-413C-9A60-F4EE567972E6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378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4EF54-6742-325B-515C-AF445CF1D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D8377C1-4E42-E918-4EF4-405D115CD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B3DEFB0-2B01-E169-19D9-4A1994C52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cs typeface="Calibri"/>
              </a:rPr>
              <a:t>On the right you see now also a numerical example for CORS station in Alice Springs by transformation from Australian static datum GDA94 into new Australian static datum GDA2020.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cs typeface="Calibri"/>
              </a:rPr>
              <a:t>The numerical difference in the coordinates is shown in red.</a:t>
            </a:r>
          </a:p>
          <a:p>
            <a:r>
              <a:rPr lang="en-GB" dirty="0">
                <a:cs typeface="Calibri"/>
              </a:rPr>
              <a:t> 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#######################################</a:t>
            </a:r>
          </a:p>
          <a:p>
            <a:endParaRPr lang="en-GB" dirty="0">
              <a:cs typeface="Calibri"/>
            </a:endParaRPr>
          </a:p>
          <a:p>
            <a:r>
              <a:rPr lang="en-US" dirty="0">
                <a:cs typeface="Calibri"/>
              </a:rPr>
              <a:t>GDA - Geocentric Datum of Australia</a:t>
            </a:r>
            <a:endParaRPr lang="en-GB" dirty="0">
              <a:cs typeface="Calibri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B1B0CA-3358-5F48-8262-606B1D563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3A69C-004B-413C-9A60-F4EE567972E6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09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EED0-3B7C-AF44-2833-3C9506120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29736C-E049-1F4D-B6FC-3BC6F251D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C4E383-7363-5D63-CC5F-BA820DDA1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Need speaker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sz="12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7E459-940D-97FC-9AF2-489FF1432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F53-1848-4BEC-AA12-390864CDA85F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5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8B303-9310-E307-E78D-948DAA7FE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F24A670-C39C-1AFC-0A7F-D40E1DBE9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7E0FC9F-8010-61DD-39D1-F01DC34DC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The transformation between the two datums is carried out by the so called </a:t>
            </a:r>
            <a:r>
              <a:rPr lang="en-GB" b="1" dirty="0" err="1"/>
              <a:t>Helmert</a:t>
            </a:r>
            <a:r>
              <a:rPr lang="en-GB" b="1" dirty="0"/>
              <a:t> Transformation.</a:t>
            </a:r>
          </a:p>
          <a:p>
            <a:pPr>
              <a:defRPr/>
            </a:pPr>
            <a:endParaRPr lang="en-GB" b="1" dirty="0"/>
          </a:p>
          <a:p>
            <a:pPr>
              <a:defRPr/>
            </a:pPr>
            <a:r>
              <a:rPr lang="en-GB" b="0" dirty="0"/>
              <a:t>The points new  X,Y,Z coordinates in the vector B on the left hand side of the equation result from the original coordinates of vector A on the right hand side of the equation - plus</a:t>
            </a:r>
          </a:p>
          <a:p>
            <a:pPr>
              <a:defRPr/>
            </a:pPr>
            <a:r>
              <a:rPr lang="en-GB" b="0" dirty="0"/>
              <a:t>the transformation parameters that are given through </a:t>
            </a:r>
            <a:r>
              <a:rPr lang="en-GB" b="1" dirty="0"/>
              <a:t>an rotation matrix </a:t>
            </a:r>
            <a:r>
              <a:rPr lang="en-GB" b="0" dirty="0"/>
              <a:t>(containing 3 parameters related to each axis), </a:t>
            </a:r>
            <a:r>
              <a:rPr lang="en-GB" b="1" dirty="0"/>
              <a:t>translation vector </a:t>
            </a:r>
            <a:r>
              <a:rPr lang="en-GB" b="0" dirty="0"/>
              <a:t>with another 3 parameters,</a:t>
            </a:r>
          </a:p>
          <a:p>
            <a:pPr>
              <a:defRPr/>
            </a:pPr>
            <a:r>
              <a:rPr lang="en-GB" b="0" dirty="0"/>
              <a:t>each for every of the three coordinate components,</a:t>
            </a:r>
          </a:p>
          <a:p>
            <a:pPr>
              <a:defRPr/>
            </a:pPr>
            <a:r>
              <a:rPr lang="en-GB" b="0" dirty="0"/>
              <a:t>and a coefficient MU for taking in account the different </a:t>
            </a:r>
            <a:r>
              <a:rPr lang="en-GB" b="1" dirty="0"/>
              <a:t>scale</a:t>
            </a:r>
            <a:r>
              <a:rPr lang="en-GB" b="0" dirty="0"/>
              <a:t> of the two different datums.</a:t>
            </a:r>
          </a:p>
          <a:p>
            <a:pPr>
              <a:defRPr/>
            </a:pPr>
            <a:endParaRPr lang="en-GB" b="0" dirty="0"/>
          </a:p>
          <a:p>
            <a:pPr>
              <a:defRPr/>
            </a:pPr>
            <a:r>
              <a:rPr lang="en-GB" b="0" dirty="0"/>
              <a:t>The graphic on the right displays the two different coordinates systems (in black and blue) in which the point P (in red) is described.</a:t>
            </a:r>
          </a:p>
          <a:p>
            <a:pPr>
              <a:defRPr/>
            </a:pPr>
            <a:r>
              <a:rPr lang="en-GB" b="0" dirty="0"/>
              <a:t>The rotation parameters of the three axis are marked in green, the point shift – the Delta XYZ - is displayed as well as the scale - the stretch factor.</a:t>
            </a:r>
          </a:p>
          <a:p>
            <a:pPr>
              <a:defRPr/>
            </a:pPr>
            <a:endParaRPr lang="en-GB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F82610-68F4-7C8A-9F27-95235E152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3A69C-004B-413C-9A60-F4EE567972E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960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D950C-0302-3AFD-DD74-9D8D239EF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3152DC-1EDC-96AC-558E-09372C91F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2840BB-8F73-415F-0C86-CBC0180C4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Doesn't satisfy the old datum the given requirements, new datum is created at first independently the same way we already explained before.</a:t>
            </a:r>
          </a:p>
          <a:p>
            <a:r>
              <a:rPr lang="en-US" dirty="0">
                <a:cs typeface="Calibri"/>
              </a:rPr>
              <a:t>For this purpose we have to use also sites included in the old datum.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2C738-B987-7763-3EC8-6488315F7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3A69C-004B-413C-9A60-F4EE567972E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488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D34C9-D67F-6C73-F7A0-580A773B5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0B6D3E6-5CEA-C20A-B4A3-62301CB0E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54EBB8E-0D3F-2386-3D15-CF4908FAC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Calibri"/>
              </a:rPr>
              <a:t>Before starting using the </a:t>
            </a:r>
            <a:r>
              <a:rPr lang="en-GB" dirty="0" err="1">
                <a:cs typeface="Calibri"/>
              </a:rPr>
              <a:t>Helmert</a:t>
            </a:r>
            <a:r>
              <a:rPr lang="en-GB" dirty="0">
                <a:cs typeface="Calibri"/>
              </a:rPr>
              <a:t> transformation equation for a particular transformation between two given datums, the 7 transformation parameters have to be estimated.</a:t>
            </a:r>
          </a:p>
          <a:p>
            <a:pPr>
              <a:defRPr/>
            </a:pPr>
            <a:r>
              <a:rPr lang="en-GB" dirty="0">
                <a:cs typeface="Calibri"/>
              </a:rPr>
              <a:t>For this we need </a:t>
            </a:r>
            <a:r>
              <a:rPr lang="en-GB" b="1" dirty="0">
                <a:cs typeface="Calibri"/>
              </a:rPr>
              <a:t>common points </a:t>
            </a:r>
            <a:r>
              <a:rPr lang="en-GB" dirty="0">
                <a:cs typeface="Calibri"/>
              </a:rPr>
              <a:t>that have known coordinates in both datums as well as an </a:t>
            </a:r>
            <a:r>
              <a:rPr lang="en-GB" b="1" dirty="0">
                <a:cs typeface="Calibri"/>
              </a:rPr>
              <a:t>inversion </a:t>
            </a:r>
            <a:r>
              <a:rPr lang="en-GB" dirty="0">
                <a:cs typeface="Calibri"/>
              </a:rPr>
              <a:t>of the </a:t>
            </a:r>
            <a:r>
              <a:rPr lang="en-GB" dirty="0" err="1">
                <a:cs typeface="Calibri"/>
              </a:rPr>
              <a:t>Helmert</a:t>
            </a:r>
            <a:r>
              <a:rPr lang="en-GB" dirty="0">
                <a:cs typeface="Calibri"/>
              </a:rPr>
              <a:t> transformation equation to solve the problem.</a:t>
            </a:r>
          </a:p>
          <a:p>
            <a:pPr>
              <a:defRPr/>
            </a:pPr>
            <a:endParaRPr lang="en-GB" dirty="0">
              <a:cs typeface="Calibri"/>
            </a:endParaRPr>
          </a:p>
          <a:p>
            <a:pPr>
              <a:defRPr/>
            </a:pPr>
            <a:r>
              <a:rPr lang="en-GB" dirty="0">
                <a:cs typeface="Calibri"/>
              </a:rPr>
              <a:t>The graphic on the right represents with the red crosses a survey marker in one static datum.</a:t>
            </a:r>
          </a:p>
          <a:p>
            <a:pPr>
              <a:defRPr/>
            </a:pPr>
            <a:endParaRPr lang="en-GB" dirty="0">
              <a:cs typeface="Calibri"/>
            </a:endParaRPr>
          </a:p>
          <a:p>
            <a:pPr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CB35C2-1AC3-8A7C-F436-3965324C9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3A69C-004B-413C-9A60-F4EE567972E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549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BFB9-656D-2D42-9593-13E46BBCF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335A271-B847-C13D-6001-34004DBFD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BCB00FD-FA0A-7881-C8CC-8D121089F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Calibri"/>
              </a:rPr>
              <a:t>Now we include in the graphic with the blue dots survey markers in the new static datum.</a:t>
            </a:r>
          </a:p>
          <a:p>
            <a:pPr>
              <a:defRPr/>
            </a:pPr>
            <a:endParaRPr lang="en-GB" dirty="0">
              <a:cs typeface="Calibri"/>
            </a:endParaRPr>
          </a:p>
          <a:p>
            <a:pPr>
              <a:defRPr/>
            </a:pPr>
            <a:r>
              <a:rPr lang="en-GB" dirty="0">
                <a:cs typeface="Calibri"/>
              </a:rPr>
              <a:t>And now marked in green you see that some points have a coordinates in both static datums – points with red cross and blue dot.</a:t>
            </a:r>
          </a:p>
          <a:p>
            <a:pPr>
              <a:defRPr/>
            </a:pPr>
            <a:r>
              <a:rPr lang="en-GB" dirty="0">
                <a:cs typeface="Calibri"/>
              </a:rPr>
              <a:t>These common points can be used for the estimation of the 7 parameters.</a:t>
            </a:r>
          </a:p>
          <a:p>
            <a:pPr>
              <a:defRPr/>
            </a:pPr>
            <a:endParaRPr lang="en-GB" dirty="0">
              <a:cs typeface="Calibri"/>
            </a:endParaRPr>
          </a:p>
          <a:p>
            <a:pPr>
              <a:defRPr/>
            </a:pPr>
            <a:endParaRPr lang="en-GB" dirty="0">
              <a:cs typeface="Calibri"/>
            </a:endParaRPr>
          </a:p>
          <a:p>
            <a:pPr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377D97-3D20-F2E0-23A1-3E854832D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3A69C-004B-413C-9A60-F4EE567972E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717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FF851-5F60-3E87-ECEC-0748D5041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2B9DDBE-F82D-EF6F-6E9C-244E37AD8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7BE10D4-C701-56FC-3600-334BEA969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Once the transformation parameters between two static datums are known, any location can be described in both datums.</a:t>
            </a:r>
          </a:p>
          <a:p>
            <a:pPr>
              <a:defRPr/>
            </a:pPr>
            <a:r>
              <a:rPr lang="en-GB" dirty="0">
                <a:cs typeface="Calibri"/>
              </a:rPr>
              <a:t>Here we describe how it works in praxis: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Calibri"/>
              </a:rPr>
              <a:t>Usually we start with point description in </a:t>
            </a:r>
            <a:r>
              <a:rPr lang="en-GB" b="1" dirty="0">
                <a:cs typeface="Calibri"/>
              </a:rPr>
              <a:t>latitude, longitude and height</a:t>
            </a:r>
            <a:r>
              <a:rPr lang="en-GB" dirty="0">
                <a:cs typeface="Calibri"/>
              </a:rPr>
              <a:t> in the original datum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Calibri"/>
              </a:rPr>
              <a:t>First we convert this coordinates </a:t>
            </a:r>
            <a:r>
              <a:rPr lang="en-GB" b="1" dirty="0">
                <a:cs typeface="Calibri"/>
              </a:rPr>
              <a:t>in cartesian system representation </a:t>
            </a:r>
            <a:r>
              <a:rPr lang="en-GB" dirty="0">
                <a:cs typeface="Calibri"/>
              </a:rPr>
              <a:t>– means in X,Y,Z vector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Calibri"/>
              </a:rPr>
              <a:t>Than we </a:t>
            </a:r>
            <a:r>
              <a:rPr lang="en-GB" b="1" dirty="0">
                <a:cs typeface="Calibri"/>
              </a:rPr>
              <a:t>transform the coordinates </a:t>
            </a:r>
            <a:r>
              <a:rPr lang="en-GB" dirty="0">
                <a:cs typeface="Calibri"/>
              </a:rPr>
              <a:t>in the other datum, and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Calibri"/>
              </a:rPr>
              <a:t>At the end we convert the coordinates again in the </a:t>
            </a:r>
            <a:r>
              <a:rPr lang="en-GB" b="1" dirty="0">
                <a:cs typeface="Calibri"/>
              </a:rPr>
              <a:t>latitude, longitude and height </a:t>
            </a:r>
            <a:r>
              <a:rPr lang="en-GB" b="0" dirty="0">
                <a:cs typeface="Calibri"/>
              </a:rPr>
              <a:t>representation of the new datum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dirty="0">
              <a:cs typeface="Calibri"/>
            </a:endParaRPr>
          </a:p>
          <a:p>
            <a:pPr>
              <a:defRPr/>
            </a:pP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BE4CEE-BD7F-EB79-34BE-BA0D47914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3A69C-004B-413C-9A60-F4EE567972E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4590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D4E9E-A26A-8F66-61EA-F52DD291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1E1DBD-19D9-B3EA-E96D-F40DB8940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BD558D-6F46-A280-585A-35540DA8F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Doesn't satisfy the old datum the given requirements, new datum is created at first independently the same way we already explained before.</a:t>
            </a:r>
          </a:p>
          <a:p>
            <a:r>
              <a:rPr lang="en-US" dirty="0">
                <a:cs typeface="Calibri"/>
              </a:rPr>
              <a:t>For this purpose we have to use also sites included in the old datum.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E5321-4D5D-FCFC-6665-7CF1EA03D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3A69C-004B-413C-9A60-F4EE567972E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34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D3FDC-BFDE-F72D-7923-7ECEB7173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4E5C20D-CA0E-834E-2CDA-A8356D791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0B3C261-9CA0-38A9-AA46-B708040C5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But first we look at another phenomenon.</a:t>
            </a:r>
          </a:p>
          <a:p>
            <a:endParaRPr lang="en-GB" dirty="0"/>
          </a:p>
          <a:p>
            <a:r>
              <a:rPr lang="en-GB" dirty="0"/>
              <a:t>During the </a:t>
            </a:r>
            <a:r>
              <a:rPr lang="en-GB" b="1" dirty="0"/>
              <a:t>ice ages </a:t>
            </a:r>
            <a:r>
              <a:rPr lang="en-GB" dirty="0"/>
              <a:t>the huge </a:t>
            </a:r>
            <a:r>
              <a:rPr lang="en-GB" b="1" dirty="0"/>
              <a:t>mass of ice accumulated over Scandinavia</a:t>
            </a:r>
            <a:r>
              <a:rPr lang="en-GB" dirty="0"/>
              <a:t> pressed the Earth crust down.</a:t>
            </a:r>
          </a:p>
          <a:p>
            <a:r>
              <a:rPr lang="en-GB" dirty="0"/>
              <a:t>After the </a:t>
            </a:r>
            <a:r>
              <a:rPr lang="en-GB" b="1" dirty="0"/>
              <a:t>ice melted </a:t>
            </a:r>
            <a:r>
              <a:rPr lang="en-GB" dirty="0"/>
              <a:t>the </a:t>
            </a:r>
            <a:r>
              <a:rPr lang="en-GB" b="1" dirty="0"/>
              <a:t>elastic crust </a:t>
            </a:r>
            <a:r>
              <a:rPr lang="en-US" dirty="0"/>
              <a:t>started to move back to its original position.</a:t>
            </a:r>
          </a:p>
          <a:p>
            <a:r>
              <a:rPr lang="en-US" dirty="0"/>
              <a:t>This is what we call the Postglacial Land Uplift.</a:t>
            </a:r>
          </a:p>
          <a:p>
            <a:r>
              <a:rPr lang="en-US" dirty="0"/>
              <a:t>With the red coloring in the figure on the left </a:t>
            </a:r>
            <a:r>
              <a:rPr lang="en-US" u="sng" dirty="0"/>
              <a:t>is indicated the area </a:t>
            </a:r>
            <a:r>
              <a:rPr lang="en-US" dirty="0"/>
              <a:t>of such land uplift over Scandinavia.</a:t>
            </a:r>
          </a:p>
          <a:p>
            <a:r>
              <a:rPr lang="en-US" u="sng" dirty="0"/>
              <a:t>In the graph on the right</a:t>
            </a:r>
            <a:r>
              <a:rPr lang="en-US" dirty="0"/>
              <a:t>, you see then the uplift rate for the particular GNSS station Kiruna, which has the </a:t>
            </a:r>
            <a:r>
              <a:rPr lang="en-US" u="sng" dirty="0"/>
              <a:t>average uplift rate </a:t>
            </a:r>
            <a:r>
              <a:rPr lang="en-US" dirty="0"/>
              <a:t>of 7 mm per year.</a:t>
            </a:r>
          </a:p>
          <a:p>
            <a:endParaRPr lang="en-US" dirty="0"/>
          </a:p>
          <a:p>
            <a:r>
              <a:rPr lang="en-US" dirty="0"/>
              <a:t>Such land uplift with the rate of around 1 cm per y</a:t>
            </a:r>
            <a:r>
              <a:rPr lang="en-GB" dirty="0"/>
              <a:t>ear over the large area could not be seen without a precise vertical datum.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14C87D-A98F-E8BE-BBE3-8182054E5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3A69C-004B-413C-9A60-F4EE567972E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0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E949-E66C-6D65-6B07-C03889A8E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EA0C0-702E-41D7-F5EA-956F860F3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035D0-6280-DE50-5FED-ACED4054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90EA2-6FF4-20AE-A4BD-6E655D6F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4DA8A-46EE-0F9A-6E49-E22735A6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8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B9ED-11B7-28B1-F9E6-71FC96B5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F9FEB-C51F-21E3-745A-45583CF2E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6C25F-2936-E26D-2A76-B7A05007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9AB3C-28A0-8F76-9D50-8E908FF2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6A08C-2DCD-EA9F-C0FA-BF0B203E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24445-20F3-5701-C6BE-847A9CE01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9FE88-1C31-1405-2153-B27A6C74B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B92E6-E142-BBC4-7B31-8F8EDDEA3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54E37-F8F0-CC56-B5B8-1922A03B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94E17-1894-FAE5-D08E-BF115622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3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9470-4806-D70B-E842-8490A736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63083-674A-454E-2BC1-09C146CED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1F1C4-BD89-6D90-93C2-D1492D46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C31F8-B639-3433-C285-1B551C41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A4C1E-A514-92D3-AD2B-A8969E18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F759-9603-B017-DFDD-2D1E4A2B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7ED74-FC58-77B9-E04E-532EF501D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3F04E-0EFE-64CD-C9A4-F231F25E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104D7-B698-B365-E1EE-D0ACC383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A4147-B75A-C434-D02B-67B05DFC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2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2244-AFED-321F-2EE9-DFDE1EE9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58681-98D5-ADC5-E319-646C9A45B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5CC83-1DB9-4533-B638-24E4186AE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3A2C2-DA15-623F-6867-735D2C0D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2C742-AF8A-CAD2-6912-D920469E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61CAF-D8E6-3A47-C2E4-0CCEF406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2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52F5-16A4-055A-0BC4-0F101BBC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8B834-D7E4-E173-B827-6BB0AE92F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3CA13-A3F5-6A85-2C48-DAC861631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C504D-1912-2135-2471-14C919FFC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2FA0F-1A6B-6C42-0C9C-A97235D45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FD62B4-A6D5-3A33-CD6E-B4902E7E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AD64B-B42B-FCA2-F643-F3702768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E60A-5D77-22CC-0EEE-7418CB09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D0E9-BB73-8BA6-A194-A30E6147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3D0FA-9787-860B-6C73-77AB351B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6E05D-EF4B-8DF2-A3A9-C34082CD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310CE-7DE3-EFB9-046E-EF837973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93FDA-3CDC-B90E-91C7-3040541A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E9B43-7F09-C603-E1E0-B874A52A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7ECB2-CA81-2A0A-D97C-BD2B0D15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3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917C-8B96-E222-6239-4B8DB0A7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A32EF-5986-5D1A-7995-FA465D2B1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FBCAA-0810-686F-DF99-C2A958C19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C2E22-A960-026A-ED70-A34F521E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58E59-7759-0898-1393-E92E2E5E1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9F705-85E5-710B-71D8-E796F875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1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F48D-8171-3B9A-2300-E6E1CA654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F843C-052D-5DA4-DF88-6370FF902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593F2-3E57-5DD1-0CDC-F35576B0C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818ED-6620-B58C-457B-B7BEA380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D41C-954B-0D45-A9D4-620FF74F669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4434F-B9A1-809C-BA08-6583FFE1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90A88-F2DF-456E-269E-E0DB92BB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1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BAD8B-2657-4488-F7BF-B81FE5737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C774D-D3BC-11DF-7186-0977BF44F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03FF2-D568-4E86-F08C-732B7C3DE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D41C-954B-0D45-A9D4-620FF74F669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BC4C4-7272-6D69-CFD7-183B55A51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11B62-87E1-3CD1-E32C-92C5647E6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56E3-B78D-944B-944D-610C1E98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1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icsm.gov.au/sites/default/files/2022-08/AGRS_Compendium_20220816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github.com/GeoscienceAustralia/GeodeP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sitioning.fsdf.org.au/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EA6A5-394E-6ADC-A450-429EEDD5B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EE56A5-8201-4726-620D-9068DC05D40D}"/>
              </a:ext>
            </a:extLst>
          </p:cNvPr>
          <p:cNvSpPr/>
          <p:nvPr/>
        </p:nvSpPr>
        <p:spPr>
          <a:xfrm>
            <a:off x="4200525" y="957263"/>
            <a:ext cx="7991475" cy="4500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91C397-67B0-E50D-7A32-F54AC2577862}"/>
              </a:ext>
            </a:extLst>
          </p:cNvPr>
          <p:cNvSpPr/>
          <p:nvPr/>
        </p:nvSpPr>
        <p:spPr>
          <a:xfrm>
            <a:off x="-1760111" y="145408"/>
            <a:ext cx="7408655" cy="60642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logo of a globe with a circular design&#10;&#10;Description automatically generated">
            <a:extLst>
              <a:ext uri="{FF2B5EF4-FFF2-40B4-BE49-F238E27FC236}">
                <a16:creationId xmlns:a16="http://schemas.microsoft.com/office/drawing/2014/main" id="{DC283F71-96D5-0945-F5C2-871312B4C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" y="628139"/>
            <a:ext cx="5420068" cy="4826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6F4FBA-7B02-F2E8-9E9A-ECD5A5AA9BD6}"/>
              </a:ext>
            </a:extLst>
          </p:cNvPr>
          <p:cNvSpPr txBox="1"/>
          <p:nvPr/>
        </p:nvSpPr>
        <p:spPr>
          <a:xfrm>
            <a:off x="5485981" y="1093806"/>
            <a:ext cx="6868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UNITED NATIONS GLOBAL GEODETIC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CENTRE OF EXCELLENCE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18243CAC-14FE-F046-4EA9-9A553BFD51CF}"/>
              </a:ext>
            </a:extLst>
          </p:cNvPr>
          <p:cNvSpPr/>
          <p:nvPr/>
        </p:nvSpPr>
        <p:spPr>
          <a:xfrm>
            <a:off x="5950744" y="2367991"/>
            <a:ext cx="6001222" cy="2192286"/>
          </a:xfrm>
          <a:prstGeom prst="roundRect">
            <a:avLst>
              <a:gd name="adj" fmla="val 20706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14300" dist="38100" dir="5400000" sx="105000" sy="105000" algn="t" rotWithShape="0">
              <a:sysClr val="windowText" lastClr="000000">
                <a:lumMod val="95000"/>
                <a:lumOff val="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28E162B8-2BE4-0FC0-B048-FF02599A4CF7}"/>
              </a:ext>
            </a:extLst>
          </p:cNvPr>
          <p:cNvSpPr/>
          <p:nvPr/>
        </p:nvSpPr>
        <p:spPr>
          <a:xfrm>
            <a:off x="6291372" y="2003251"/>
            <a:ext cx="5257800" cy="721082"/>
          </a:xfrm>
          <a:prstGeom prst="roundRect">
            <a:avLst>
              <a:gd name="adj" fmla="val 3046"/>
            </a:avLst>
          </a:prstGeom>
          <a:solidFill>
            <a:srgbClr val="567BBC"/>
          </a:solidFill>
          <a:ln w="12700" cap="flat" cmpd="sng" algn="ctr">
            <a:noFill/>
            <a:prstDash val="solid"/>
            <a:miter lim="800000"/>
          </a:ln>
          <a:effectLst>
            <a:outerShdw blurRad="114300" dist="38100" dir="5400000" sx="105000" sy="105000" algn="t" rotWithShape="0">
              <a:sysClr val="windowText" lastClr="000000">
                <a:lumMod val="95000"/>
                <a:lumOff val="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MODERNISING GEOSPATIAL REFERENCE SYSTEM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CAPACITY DEVELOPMENT WORKSHOP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C085A-836F-4AB3-361B-1DF8959AB735}"/>
              </a:ext>
            </a:extLst>
          </p:cNvPr>
          <p:cNvSpPr txBox="1"/>
          <p:nvPr/>
        </p:nvSpPr>
        <p:spPr>
          <a:xfrm>
            <a:off x="6497515" y="2820389"/>
            <a:ext cx="54544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591B7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91B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Transformation parameters, plate motion models and deformation models</a:t>
            </a:r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2591B7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8D975-A86E-0C24-F438-1005443B885E}"/>
              </a:ext>
            </a:extLst>
          </p:cNvPr>
          <p:cNvSpPr txBox="1"/>
          <p:nvPr/>
        </p:nvSpPr>
        <p:spPr>
          <a:xfrm>
            <a:off x="7335408" y="4797609"/>
            <a:ext cx="4841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  <a:sym typeface="Arial"/>
              </a:rPr>
              <a:t>Day </a:t>
            </a:r>
            <a:r>
              <a:rPr lang="en-GB" sz="24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</a:rPr>
              <a:t>3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  <a:sym typeface="Arial"/>
              </a:rPr>
              <a:t>, Session </a:t>
            </a:r>
            <a:r>
              <a:rPr lang="en-GB" sz="24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</a:rPr>
              <a:t>1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  <a:sym typeface="Arial"/>
              </a:rPr>
              <a:t>[3_</a:t>
            </a:r>
            <a:r>
              <a:rPr lang="en-GB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</a:rPr>
              <a:t>1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  <a:sym typeface="Arial"/>
              </a:rPr>
              <a:t>_1]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38B6D1-ACCE-1361-3B03-38AB835291B0}"/>
              </a:ext>
            </a:extLst>
          </p:cNvPr>
          <p:cNvSpPr txBox="1"/>
          <p:nvPr/>
        </p:nvSpPr>
        <p:spPr>
          <a:xfrm>
            <a:off x="4786516" y="5142262"/>
            <a:ext cx="1309484" cy="312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  <a:sym typeface="Arial"/>
              </a:rPr>
              <a:t>HOW</a:t>
            </a:r>
            <a:endParaRPr lang="en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00201-FFFE-E4F9-ED18-8CC494D7354F}"/>
              </a:ext>
            </a:extLst>
          </p:cNvPr>
          <p:cNvSpPr txBox="1"/>
          <p:nvPr/>
        </p:nvSpPr>
        <p:spPr>
          <a:xfrm>
            <a:off x="6497515" y="3716668"/>
            <a:ext cx="4247493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Nicholas Brown</a:t>
            </a:r>
          </a:p>
          <a:p>
            <a:pPr>
              <a:spcBef>
                <a:spcPct val="0"/>
              </a:spcBef>
              <a:buClrTx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Head of Office, UN-GGCE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73A8D-D1FC-3B3C-2834-814F932D043C}"/>
              </a:ext>
            </a:extLst>
          </p:cNvPr>
          <p:cNvSpPr txBox="1"/>
          <p:nvPr/>
        </p:nvSpPr>
        <p:spPr>
          <a:xfrm>
            <a:off x="301684" y="6053577"/>
            <a:ext cx="11789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Acknowledgements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Nic Donnelly (NZ); Jan Dostal (UN-GGCE);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Anna Riddell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(AUS); Chris Pearson (NZ); Alex Woods (AUS)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18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3815794-1054-AD79-B9DC-4DA9B53C74C2}"/>
              </a:ext>
            </a:extLst>
          </p:cNvPr>
          <p:cNvGrpSpPr/>
          <p:nvPr/>
        </p:nvGrpSpPr>
        <p:grpSpPr>
          <a:xfrm>
            <a:off x="10070436" y="5671144"/>
            <a:ext cx="2531327" cy="1220833"/>
            <a:chOff x="0" y="5637167"/>
            <a:chExt cx="2531327" cy="122083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937CDC-ED99-726E-109D-D72C32DB3041}"/>
                </a:ext>
              </a:extLst>
            </p:cNvPr>
            <p:cNvSpPr/>
            <p:nvPr/>
          </p:nvSpPr>
          <p:spPr>
            <a:xfrm>
              <a:off x="0" y="5637167"/>
              <a:ext cx="2531327" cy="122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8B2DC86E-4044-4797-D63C-440160C0F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04" y="5854065"/>
              <a:ext cx="1700767" cy="10039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792B8"/>
                  </a:solidFill>
                  <a:effectLst/>
                  <a:uLnTx/>
                  <a:uFillTx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STRONGER.</a:t>
              </a:r>
              <a:endParaRPr kumimoji="0" lang="en-DE" sz="1100" b="0" i="0" u="none" strike="noStrike" kern="1200" cap="none" spc="0" normalizeH="0" baseline="0" noProof="0" dirty="0">
                <a:ln>
                  <a:noFill/>
                </a:ln>
                <a:solidFill>
                  <a:srgbClr val="2792B8"/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792B8"/>
                  </a:solidFill>
                  <a:effectLst/>
                  <a:uLnTx/>
                  <a:uFillTx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TOGETHER.</a:t>
              </a:r>
              <a:endParaRPr kumimoji="0" lang="en-DE" sz="1100" b="0" i="0" u="none" strike="noStrike" kern="1200" cap="none" spc="0" normalizeH="0" baseline="0" noProof="0" dirty="0">
                <a:ln>
                  <a:noFill/>
                </a:ln>
                <a:solidFill>
                  <a:srgbClr val="2792B8"/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D9754D-654A-1317-C58A-2BC79CF2EB52}"/>
                </a:ext>
              </a:extLst>
            </p:cNvPr>
            <p:cNvSpPr/>
            <p:nvPr/>
          </p:nvSpPr>
          <p:spPr>
            <a:xfrm>
              <a:off x="421744" y="6618605"/>
              <a:ext cx="1411434" cy="52705"/>
            </a:xfrm>
            <a:prstGeom prst="rect">
              <a:avLst/>
            </a:prstGeom>
            <a:solidFill>
              <a:srgbClr val="2792B8"/>
            </a:solidFill>
            <a:ln>
              <a:solidFill>
                <a:srgbClr val="2792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82" y="1265062"/>
            <a:ext cx="4092268" cy="472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Secular motion</a:t>
            </a:r>
          </a:p>
          <a:p>
            <a:r>
              <a:rPr lang="en-US" sz="2000" dirty="0"/>
              <a:t>Australia is the fastest moving continental plate (~7 cm/yr NNE)</a:t>
            </a:r>
          </a:p>
          <a:p>
            <a:r>
              <a:rPr lang="en-US" sz="2000" dirty="0"/>
              <a:t>GNSS provides coordinates in ITRF (position of Australian plate now)</a:t>
            </a:r>
          </a:p>
          <a:p>
            <a:r>
              <a:rPr lang="en-US" sz="2000" dirty="0"/>
              <a:t>Users would see ~1.8 m mismatch between GNSS positions and spatial datasets (if in GDA94).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9688581" y="2260698"/>
            <a:ext cx="864096" cy="13681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49" y="1265061"/>
            <a:ext cx="6749741" cy="46229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85593" y="6382528"/>
            <a:ext cx="449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www.sli.do  </a:t>
            </a:r>
            <a:r>
              <a:rPr lang="en-US" sz="2400" b="1" dirty="0">
                <a:solidFill>
                  <a:schemeClr val="bg1"/>
                </a:solidFill>
              </a:rPr>
              <a:t>#AGRS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1" y="6433361"/>
            <a:ext cx="928846" cy="360000"/>
          </a:xfrm>
          <a:prstGeom prst="rect">
            <a:avLst/>
          </a:prstGeom>
        </p:spPr>
      </p:pic>
      <p:pic>
        <p:nvPicPr>
          <p:cNvPr id="6" name="Picture 5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F41257D8-2CB8-3537-FBE9-1EC3AE0B8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7CED1356-6386-F400-9451-2ADABF3B2BCD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modelling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2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5CCF0-EDA9-B131-4E38-E2769DDF5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214376"/>
          </a:xfrm>
        </p:spPr>
        <p:txBody>
          <a:bodyPr>
            <a:noAutofit/>
          </a:bodyPr>
          <a:lstStyle/>
          <a:p>
            <a:r>
              <a:rPr lang="en-GB" sz="2400" dirty="0"/>
              <a:t>The Australia continent is relatively free from deformation with the cumulative horizontal deformation from great earthquakes found to be &lt;0.2 mm/yr (Tregoning et al. 2013). </a:t>
            </a:r>
          </a:p>
          <a:p>
            <a:r>
              <a:rPr lang="en-GB" sz="2400" dirty="0"/>
              <a:t>The motion of the continent can be modelled by a clockwise rotation about a Euler pole. The instantaneous velocity of this rotation results in, what appears to be, a linear motion of ~7 cm/yr in a north-northeast direction, with locations further from the pole moving faster than those closer. </a:t>
            </a:r>
          </a:p>
          <a:p>
            <a:r>
              <a:rPr lang="en-GB" sz="2400" dirty="0"/>
              <a:t>The Australian Plate-Motion Model (PMM) was created through analysis of the APREF solution, which showed that the horizontal stability of APREF stations is 1 mm/yr or less. </a:t>
            </a:r>
          </a:p>
          <a:p>
            <a:r>
              <a:rPr lang="en-GB" sz="2400" dirty="0"/>
              <a:t>The Australian PMM can be used to propagate coordinates between ITRF2014 at any epoch and GDA2020 (and vice versa).</a:t>
            </a:r>
          </a:p>
          <a:p>
            <a:r>
              <a:rPr lang="en-GB" sz="2400" dirty="0"/>
              <a:t>Denser and more accurate version of the ITRF2014 velocity model for Australia.</a:t>
            </a:r>
          </a:p>
          <a:p>
            <a:pPr marL="0" indent="0">
              <a:buNone/>
            </a:pPr>
            <a:endParaRPr lang="en-DE" sz="24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156893C-394F-A8F2-3E44-CB2EFB08FD9E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 Plate Motion Model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5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85593" y="6382528"/>
            <a:ext cx="449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www.sli.do  </a:t>
            </a:r>
            <a:r>
              <a:rPr lang="en-US" sz="2400" b="1" dirty="0">
                <a:solidFill>
                  <a:schemeClr val="bg1"/>
                </a:solidFill>
              </a:rPr>
              <a:t>#AGRS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1" y="6433361"/>
            <a:ext cx="928846" cy="360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72876" y="3961807"/>
            <a:ext cx="1440000" cy="144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3900" dirty="0"/>
          </a:p>
        </p:txBody>
      </p:sp>
      <p:sp>
        <p:nvSpPr>
          <p:cNvPr id="11" name="Rectangle 10"/>
          <p:cNvSpPr/>
          <p:nvPr/>
        </p:nvSpPr>
        <p:spPr>
          <a:xfrm>
            <a:off x="2802153" y="4464946"/>
            <a:ext cx="77668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GDA94 = ITRF1992@1994.0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3567" y="3799853"/>
            <a:ext cx="18473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sz="9600" dirty="0"/>
          </a:p>
          <a:p>
            <a:endParaRPr lang="en-AU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85994" y="674295"/>
            <a:ext cx="1401638" cy="406812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1580" y="2431155"/>
            <a:ext cx="2003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~7 cm /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98696" y="3881178"/>
            <a:ext cx="77668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ITRF1992@199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.0 (~7 cm NNE of 1994)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69009" y="2379069"/>
            <a:ext cx="776688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Updates to ITRF; 1994, 1996, 1997, 2000, 2005, 2008, 2014.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Each is an improved </a:t>
            </a:r>
            <a:r>
              <a:rPr lang="en-US" u="sng" dirty="0"/>
              <a:t>realisation</a:t>
            </a:r>
            <a:r>
              <a:rPr lang="en-US" dirty="0"/>
              <a:t> of the shape of the Earth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99436" y="3892296"/>
            <a:ext cx="79861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+</a:t>
            </a:r>
            <a:endParaRPr lang="en-AU" sz="9600" dirty="0"/>
          </a:p>
          <a:p>
            <a:endParaRPr lang="en-AU" dirty="0"/>
          </a:p>
        </p:txBody>
      </p:sp>
      <p:grpSp>
        <p:nvGrpSpPr>
          <p:cNvPr id="32" name="Group 31"/>
          <p:cNvGrpSpPr/>
          <p:nvPr/>
        </p:nvGrpSpPr>
        <p:grpSpPr>
          <a:xfrm>
            <a:off x="1341846" y="3219774"/>
            <a:ext cx="1440000" cy="1846659"/>
            <a:chOff x="2933567" y="28558"/>
            <a:chExt cx="1440000" cy="1846659"/>
          </a:xfrm>
        </p:grpSpPr>
        <p:grpSp>
          <p:nvGrpSpPr>
            <p:cNvPr id="27" name="Group 26"/>
            <p:cNvGrpSpPr/>
            <p:nvPr/>
          </p:nvGrpSpPr>
          <p:grpSpPr>
            <a:xfrm>
              <a:off x="2933567" y="28558"/>
              <a:ext cx="1440000" cy="1846659"/>
              <a:chOff x="6295654" y="3086362"/>
              <a:chExt cx="1440000" cy="184665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295654" y="3216121"/>
                <a:ext cx="1440000" cy="1440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39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16345" y="3086362"/>
                <a:ext cx="798617" cy="1846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dirty="0"/>
                  <a:t>+</a:t>
                </a:r>
                <a:endParaRPr lang="en-AU" sz="9600" dirty="0"/>
              </a:p>
              <a:p>
                <a:endParaRPr lang="en-AU" dirty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3118099" y="1156405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4108455" y="531665"/>
            <a:ext cx="776688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GDA2020 = ITRF2014@2020</a:t>
            </a:r>
          </a:p>
          <a:p>
            <a:pPr>
              <a:lnSpc>
                <a:spcPct val="100000"/>
              </a:lnSpc>
            </a:pPr>
            <a:r>
              <a:rPr lang="en-US" dirty="0"/>
              <a:t>ITRF2014 coordinates are different to ITRF1992 coordinates</a:t>
            </a:r>
          </a:p>
          <a:p>
            <a:pPr>
              <a:lnSpc>
                <a:spcPct val="100000"/>
              </a:lnSpc>
            </a:pPr>
            <a:r>
              <a:rPr lang="en-US" dirty="0"/>
              <a:t>e.g. heights are 9 cm different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13828" y="168010"/>
            <a:ext cx="1440000" cy="1846659"/>
            <a:chOff x="2413828" y="168010"/>
            <a:chExt cx="1440000" cy="1846659"/>
          </a:xfrm>
        </p:grpSpPr>
        <p:sp>
          <p:nvSpPr>
            <p:cNvPr id="46" name="Oval 45"/>
            <p:cNvSpPr/>
            <p:nvPr/>
          </p:nvSpPr>
          <p:spPr>
            <a:xfrm>
              <a:off x="2413828" y="273330"/>
              <a:ext cx="1440000" cy="1440000"/>
            </a:xfrm>
            <a:prstGeom prst="ellipse">
              <a:avLst/>
            </a:prstGeom>
            <a:solidFill>
              <a:srgbClr val="5482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39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33456" y="168010"/>
              <a:ext cx="798617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/>
                <a:t>+</a:t>
              </a:r>
              <a:endParaRPr lang="en-AU" sz="9600" dirty="0"/>
            </a:p>
            <a:p>
              <a:endParaRPr lang="en-AU" dirty="0"/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3158440" y="4738612"/>
            <a:ext cx="1668161" cy="0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536618" y="919069"/>
            <a:ext cx="278334" cy="0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982305" y="2443261"/>
            <a:ext cx="49920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</a:rPr>
              <a:t>7 parameter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</a:rPr>
              <a:t>transformation 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4813738" y="905622"/>
            <a:ext cx="14651" cy="38450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16289" y="1178740"/>
            <a:ext cx="43956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don’t they match?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Changes in the reference frame between the ITRF1992 and today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Local distortions (e.g. subsidence, earthquakes)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Lack of rigour in the way GDA94 coordinates were computed</a:t>
            </a:r>
            <a:endParaRPr lang="en-AU" sz="2400" dirty="0"/>
          </a:p>
        </p:txBody>
      </p:sp>
      <p:pic>
        <p:nvPicPr>
          <p:cNvPr id="2" name="Picture 1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0D87F0A8-6D0A-09AA-FD5B-05CFF75EF6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545FFC-6C41-AD4D-1C9C-D47F09B2C121}"/>
              </a:ext>
            </a:extLst>
          </p:cNvPr>
          <p:cNvGrpSpPr/>
          <p:nvPr/>
        </p:nvGrpSpPr>
        <p:grpSpPr>
          <a:xfrm>
            <a:off x="10070436" y="5671144"/>
            <a:ext cx="2531327" cy="1220833"/>
            <a:chOff x="0" y="5637167"/>
            <a:chExt cx="2531327" cy="12208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B51413-DDF1-B319-042D-B39C308BD57C}"/>
                </a:ext>
              </a:extLst>
            </p:cNvPr>
            <p:cNvSpPr/>
            <p:nvPr/>
          </p:nvSpPr>
          <p:spPr>
            <a:xfrm>
              <a:off x="0" y="5637167"/>
              <a:ext cx="2531327" cy="122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B79403D5-963F-B86B-AF24-60F309A24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04" y="5854065"/>
              <a:ext cx="1700767" cy="10039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792B8"/>
                  </a:solidFill>
                  <a:effectLst/>
                  <a:uLnTx/>
                  <a:uFillTx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STRONGER.</a:t>
              </a:r>
              <a:endParaRPr kumimoji="0" lang="en-DE" sz="1100" b="0" i="0" u="none" strike="noStrike" kern="1200" cap="none" spc="0" normalizeH="0" baseline="0" noProof="0" dirty="0">
                <a:ln>
                  <a:noFill/>
                </a:ln>
                <a:solidFill>
                  <a:srgbClr val="2792B8"/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792B8"/>
                  </a:solidFill>
                  <a:effectLst/>
                  <a:uLnTx/>
                  <a:uFillTx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TOGETHER.</a:t>
              </a:r>
              <a:endParaRPr kumimoji="0" lang="en-DE" sz="1100" b="0" i="0" u="none" strike="noStrike" kern="1200" cap="none" spc="0" normalizeH="0" baseline="0" noProof="0" dirty="0">
                <a:ln>
                  <a:noFill/>
                </a:ln>
                <a:solidFill>
                  <a:srgbClr val="2792B8"/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B00548-5C04-50B1-0AD2-41E555C23407}"/>
                </a:ext>
              </a:extLst>
            </p:cNvPr>
            <p:cNvSpPr/>
            <p:nvPr/>
          </p:nvSpPr>
          <p:spPr>
            <a:xfrm>
              <a:off x="421744" y="6618605"/>
              <a:ext cx="1411434" cy="52705"/>
            </a:xfrm>
            <a:prstGeom prst="rect">
              <a:avLst/>
            </a:prstGeom>
            <a:solidFill>
              <a:srgbClr val="2792B8"/>
            </a:solidFill>
            <a:ln>
              <a:solidFill>
                <a:srgbClr val="2792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914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07318 0.492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2460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1" grpId="0"/>
      <p:bldP spid="42" grpId="0" animBg="1"/>
      <p:bldP spid="42" grpId="1" animBg="1"/>
      <p:bldP spid="44" grpId="0" animBg="1"/>
      <p:bldP spid="44" grpId="1" animBg="1"/>
      <p:bldP spid="48" grpId="0" animBg="1"/>
      <p:bldP spid="48" grpId="1" animBg="1"/>
      <p:bldP spid="5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 bwMode="auto">
          <a:xfrm>
            <a:off x="6486466" y="2469074"/>
            <a:ext cx="1152128" cy="73799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latin typeface="Calibri" pitchFamily="34" charset="0"/>
              </a:rPr>
              <a:t>GDA94</a:t>
            </a:r>
          </a:p>
        </p:txBody>
      </p:sp>
      <p:sp>
        <p:nvSpPr>
          <p:cNvPr id="9" name="Right Arrow 8"/>
          <p:cNvSpPr/>
          <p:nvPr/>
        </p:nvSpPr>
        <p:spPr bwMode="auto">
          <a:xfrm rot="5400000">
            <a:off x="4917388" y="3497293"/>
            <a:ext cx="2425976" cy="73799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latin typeface="Calibri" pitchFamily="34" charset="0"/>
              </a:rPr>
              <a:t>Adjustments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6486466" y="1334862"/>
          <a:ext cx="4032448" cy="420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7419048" imgH="7733333" progId="MSPhotoEd.3">
                  <p:embed/>
                </p:oleObj>
              </mc:Choice>
              <mc:Fallback>
                <p:oleObj name="Photo Editor Photo" r:id="rId3" imgW="7419048" imgH="7733333" progId="MSPhotoEd.3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466" y="1334862"/>
                        <a:ext cx="4032448" cy="4203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14036" y="1136105"/>
            <a:ext cx="4299477" cy="47275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Distortion in GDA94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Changes in the reference frame between the ITRF1992 and today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Local distortions (e.g. subsidence, earthquakes)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Lack of rigour in the way GDA94 coordinates were computed</a:t>
            </a:r>
            <a:endParaRPr lang="en-A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9683762" y="1822409"/>
            <a:ext cx="23799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AU" altLang="en-US" sz="2000" dirty="0">
                <a:solidFill>
                  <a:prstClr val="black"/>
                </a:solidFill>
              </a:rPr>
              <a:t>ITRF1992 @ 1994.0</a:t>
            </a:r>
          </a:p>
          <a:p>
            <a:pPr eaLnBrk="1" hangingPunct="1"/>
            <a:r>
              <a:rPr lang="en-US" altLang="en-US" sz="2000" dirty="0">
                <a:solidFill>
                  <a:prstClr val="black"/>
                </a:solidFill>
              </a:rPr>
              <a:t>Updated to 21 points in April 2012</a:t>
            </a:r>
            <a:endParaRPr lang="en-AU" altLang="en-US" sz="2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5593" y="6382528"/>
            <a:ext cx="449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www.sli.do  </a:t>
            </a:r>
            <a:r>
              <a:rPr lang="en-US" sz="2400" b="1" dirty="0">
                <a:solidFill>
                  <a:schemeClr val="bg1"/>
                </a:solidFill>
              </a:rPr>
              <a:t>#AGRS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1" y="6433361"/>
            <a:ext cx="928846" cy="360000"/>
          </a:xfrm>
          <a:prstGeom prst="rect">
            <a:avLst/>
          </a:prstGeom>
        </p:spPr>
      </p:pic>
      <p:pic>
        <p:nvPicPr>
          <p:cNvPr id="3" name="Picture 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07385C1E-D144-797C-C4B0-0BD20D6383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463EF91-C85A-3B29-6774-917B995D8CB5}"/>
              </a:ext>
            </a:extLst>
          </p:cNvPr>
          <p:cNvGrpSpPr/>
          <p:nvPr/>
        </p:nvGrpSpPr>
        <p:grpSpPr>
          <a:xfrm>
            <a:off x="10070436" y="5671144"/>
            <a:ext cx="2531327" cy="1220833"/>
            <a:chOff x="0" y="5637167"/>
            <a:chExt cx="2531327" cy="122083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14970A-172B-2A6D-10C1-2C3312A88152}"/>
                </a:ext>
              </a:extLst>
            </p:cNvPr>
            <p:cNvSpPr/>
            <p:nvPr/>
          </p:nvSpPr>
          <p:spPr>
            <a:xfrm>
              <a:off x="0" y="5637167"/>
              <a:ext cx="2531327" cy="122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5508BCEC-F4B3-A5FE-01DB-D43546D94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04" y="5854065"/>
              <a:ext cx="1700767" cy="10039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792B8"/>
                  </a:solidFill>
                  <a:effectLst/>
                  <a:uLnTx/>
                  <a:uFillTx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STRONGER.</a:t>
              </a:r>
              <a:endParaRPr kumimoji="0" lang="en-DE" sz="1100" b="0" i="0" u="none" strike="noStrike" kern="1200" cap="none" spc="0" normalizeH="0" baseline="0" noProof="0" dirty="0">
                <a:ln>
                  <a:noFill/>
                </a:ln>
                <a:solidFill>
                  <a:srgbClr val="2792B8"/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792B8"/>
                  </a:solidFill>
                  <a:effectLst/>
                  <a:uLnTx/>
                  <a:uFillTx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TOGETHER.</a:t>
              </a:r>
              <a:endParaRPr kumimoji="0" lang="en-DE" sz="1100" b="0" i="0" u="none" strike="noStrike" kern="1200" cap="none" spc="0" normalizeH="0" baseline="0" noProof="0" dirty="0">
                <a:ln>
                  <a:noFill/>
                </a:ln>
                <a:solidFill>
                  <a:srgbClr val="2792B8"/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DE5CA4-183F-BACD-3195-3996BFF1A837}"/>
                </a:ext>
              </a:extLst>
            </p:cNvPr>
            <p:cNvSpPr/>
            <p:nvPr/>
          </p:nvSpPr>
          <p:spPr>
            <a:xfrm>
              <a:off x="421744" y="6618605"/>
              <a:ext cx="1411434" cy="52705"/>
            </a:xfrm>
            <a:prstGeom prst="rect">
              <a:avLst/>
            </a:prstGeom>
            <a:solidFill>
              <a:srgbClr val="2792B8"/>
            </a:solidFill>
            <a:ln>
              <a:solidFill>
                <a:srgbClr val="2792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63EBDE91-8C9B-6169-5124-5299B99FE63D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2D Deformation modelling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33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65A23-BA3D-3236-A38B-C85DF3B48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>
            <a:extLst>
              <a:ext uri="{FF2B5EF4-FFF2-40B4-BE49-F238E27FC236}">
                <a16:creationId xmlns:a16="http://schemas.microsoft.com/office/drawing/2014/main" id="{AD8EEAAC-68A8-6064-8E5D-DDDB4279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961480"/>
            <a:ext cx="8847137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56862119-27A7-B9BC-D3DC-9D7E3A1B0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539" y="5863680"/>
            <a:ext cx="613242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sz="1600" dirty="0">
                <a:latin typeface="Calibri" pitchFamily="34" charset="0"/>
              </a:rPr>
              <a:t>Source: Joel </a:t>
            </a:r>
            <a:r>
              <a:rPr lang="en-AU" sz="1600" dirty="0" err="1">
                <a:latin typeface="Calibri" pitchFamily="34" charset="0"/>
              </a:rPr>
              <a:t>Haasdyk</a:t>
            </a:r>
            <a:r>
              <a:rPr lang="en-AU" sz="1600" dirty="0">
                <a:latin typeface="Calibri" pitchFamily="34" charset="0"/>
              </a:rPr>
              <a:t> and Tony Watson, LPI NSW, APAS Conference 2013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D03165-9E1F-EC0E-2629-CF432DC977CB}"/>
              </a:ext>
            </a:extLst>
          </p:cNvPr>
          <p:cNvSpPr/>
          <p:nvPr/>
        </p:nvSpPr>
        <p:spPr>
          <a:xfrm>
            <a:off x="6685593" y="6382528"/>
            <a:ext cx="449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www.sli.do  </a:t>
            </a:r>
            <a:r>
              <a:rPr lang="en-US" sz="2400" b="1" dirty="0">
                <a:solidFill>
                  <a:schemeClr val="bg1"/>
                </a:solidFill>
              </a:rPr>
              <a:t>#AGRS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C89507-0263-F5BA-6EB4-094655FE79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1" y="6433361"/>
            <a:ext cx="928846" cy="36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B32E-685F-BF57-99A1-2CDA3F311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2F977F-EDE7-D2CA-FE26-56999A14B595}"/>
              </a:ext>
            </a:extLst>
          </p:cNvPr>
          <p:cNvSpPr txBox="1">
            <a:spLocks/>
          </p:cNvSpPr>
          <p:nvPr/>
        </p:nvSpPr>
        <p:spPr>
          <a:xfrm>
            <a:off x="414036" y="1136105"/>
            <a:ext cx="4299477" cy="47275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Distortion in the Geocentric Datum of Australia 1994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Changes in the reference frame between the ITRF1992 and today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Local distortions (e.g. subsidence, earthquakes)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Lack of rigour in the way GDA94 coordinates were computed</a:t>
            </a:r>
            <a:endParaRPr lang="en-AU" sz="20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8178FEE-8637-B7E8-BED8-457CC33E3917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2D Deformation modelling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9784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AAAB07-E6B4-4A46-A56F-B232B9BE5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4" y="1383226"/>
            <a:ext cx="7009973" cy="4678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C7EBF2-A6D5-4673-8AD5-1A3B0D9E76E7}"/>
              </a:ext>
            </a:extLst>
          </p:cNvPr>
          <p:cNvSpPr/>
          <p:nvPr/>
        </p:nvSpPr>
        <p:spPr>
          <a:xfrm>
            <a:off x="7728182" y="1316766"/>
            <a:ext cx="4416489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Aft>
                <a:spcPts val="800"/>
              </a:spcAft>
            </a:pPr>
            <a:r>
              <a:rPr lang="en-AU" sz="2400" dirty="0">
                <a:solidFill>
                  <a:srgbClr val="393838"/>
                </a:solidFill>
              </a:rPr>
              <a:t>Input: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393838"/>
                </a:solidFill>
              </a:rPr>
              <a:t>Conformal grid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393838"/>
                </a:solidFill>
              </a:rPr>
              <a:t>Survey marks</a:t>
            </a:r>
          </a:p>
          <a:p>
            <a:pPr marL="990575" lvl="1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393838"/>
                </a:solidFill>
              </a:rPr>
              <a:t>Published GDA94</a:t>
            </a:r>
          </a:p>
          <a:p>
            <a:pPr marL="990575" lvl="1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393838"/>
                </a:solidFill>
              </a:rPr>
              <a:t>Adjusted GDA2020</a:t>
            </a:r>
          </a:p>
          <a:p>
            <a:pPr defTabSz="1219170">
              <a:spcAft>
                <a:spcPts val="800"/>
              </a:spcAft>
            </a:pPr>
            <a:endParaRPr lang="en-AU" sz="2400" dirty="0">
              <a:solidFill>
                <a:srgbClr val="393838"/>
              </a:solidFill>
            </a:endParaRPr>
          </a:p>
          <a:p>
            <a:pPr defTabSz="1219170">
              <a:spcAft>
                <a:spcPts val="800"/>
              </a:spcAft>
            </a:pPr>
            <a:r>
              <a:rPr lang="en-AU" sz="2400" dirty="0">
                <a:solidFill>
                  <a:srgbClr val="393838"/>
                </a:solidFill>
              </a:rPr>
              <a:t>Application: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393838"/>
                </a:solidFill>
              </a:rPr>
              <a:t>2D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393838"/>
                </a:solidFill>
              </a:rPr>
              <a:t>Data aligned with survey control mark 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5616" y="6109853"/>
            <a:ext cx="35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Courtesy of Alex Woods, DELWP</a:t>
            </a:r>
            <a:endParaRPr lang="en-AU" b="1" dirty="0"/>
          </a:p>
        </p:txBody>
      </p:sp>
      <p:sp>
        <p:nvSpPr>
          <p:cNvPr id="8" name="Rectangle 7"/>
          <p:cNvSpPr/>
          <p:nvPr/>
        </p:nvSpPr>
        <p:spPr>
          <a:xfrm>
            <a:off x="6685593" y="6382528"/>
            <a:ext cx="449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www.sli.do  </a:t>
            </a:r>
            <a:r>
              <a:rPr lang="en-US" sz="2400" b="1" dirty="0">
                <a:solidFill>
                  <a:schemeClr val="bg1"/>
                </a:solidFill>
              </a:rPr>
              <a:t>#AGRS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1" y="6433361"/>
            <a:ext cx="928846" cy="360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03941DE-A8E4-6403-EEBA-F07314D8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06F5C50-47CC-4F5C-CD4A-A46C3321EC5D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 Conformal + Deformation Grid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33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0" y="1667005"/>
            <a:ext cx="3884951" cy="3240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89027" y="1667005"/>
            <a:ext cx="3871116" cy="32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199" y="1667005"/>
            <a:ext cx="3882094" cy="32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1748" y="4907005"/>
            <a:ext cx="11343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conformal (green) and distortion (red) components of the transformation grids; </a:t>
            </a:r>
          </a:p>
          <a:p>
            <a:pPr marL="342900" indent="-342900">
              <a:buAutoNum type="alphaLcParenR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reliability of distortion component; </a:t>
            </a:r>
          </a:p>
          <a:p>
            <a:pPr marL="342900" indent="-342900">
              <a:buAutoNum type="alphaLcParenR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grid has a latitude component and longitude component. 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6685593" y="6382528"/>
            <a:ext cx="449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www.sli.do  </a:t>
            </a:r>
            <a:r>
              <a:rPr lang="en-US" sz="2400" b="1" dirty="0">
                <a:solidFill>
                  <a:schemeClr val="bg1"/>
                </a:solidFill>
              </a:rPr>
              <a:t>#AGRS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1" y="6433361"/>
            <a:ext cx="928846" cy="360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5D4EAD2-5166-5A4F-17B5-F51462977716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 Conformal + Deformation Grid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2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FD8C5-7034-811B-2888-839A0C902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927906-8073-3E56-0F62-F3241D75075C}"/>
              </a:ext>
            </a:extLst>
          </p:cNvPr>
          <p:cNvGrpSpPr/>
          <p:nvPr/>
        </p:nvGrpSpPr>
        <p:grpSpPr>
          <a:xfrm>
            <a:off x="10070436" y="5671144"/>
            <a:ext cx="2531327" cy="1220833"/>
            <a:chOff x="0" y="5637167"/>
            <a:chExt cx="2531327" cy="12208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C16EFF-E6CB-1949-77C8-E0069AC91A8D}"/>
                </a:ext>
              </a:extLst>
            </p:cNvPr>
            <p:cNvSpPr/>
            <p:nvPr/>
          </p:nvSpPr>
          <p:spPr>
            <a:xfrm>
              <a:off x="0" y="5637167"/>
              <a:ext cx="2531327" cy="122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0C021A82-1882-0A27-7903-284579DD7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04" y="5854065"/>
              <a:ext cx="1700767" cy="10039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792B8"/>
                  </a:solidFill>
                  <a:effectLst/>
                  <a:uLnTx/>
                  <a:uFillTx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STRONGER.</a:t>
              </a:r>
              <a:endParaRPr kumimoji="0" lang="en-DE" sz="1100" b="0" i="0" u="none" strike="noStrike" kern="1200" cap="none" spc="0" normalizeH="0" baseline="0" noProof="0" dirty="0">
                <a:ln>
                  <a:noFill/>
                </a:ln>
                <a:solidFill>
                  <a:srgbClr val="2792B8"/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792B8"/>
                  </a:solidFill>
                  <a:effectLst/>
                  <a:uLnTx/>
                  <a:uFillTx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TOGETHER.</a:t>
              </a:r>
              <a:endParaRPr kumimoji="0" lang="en-DE" sz="1100" b="0" i="0" u="none" strike="noStrike" kern="1200" cap="none" spc="0" normalizeH="0" baseline="0" noProof="0" dirty="0">
                <a:ln>
                  <a:noFill/>
                </a:ln>
                <a:solidFill>
                  <a:srgbClr val="2792B8"/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4093BC-DEC2-109D-30CF-DC8AAC2B7656}"/>
                </a:ext>
              </a:extLst>
            </p:cNvPr>
            <p:cNvSpPr/>
            <p:nvPr/>
          </p:nvSpPr>
          <p:spPr>
            <a:xfrm>
              <a:off x="421744" y="6618605"/>
              <a:ext cx="1411434" cy="52705"/>
            </a:xfrm>
            <a:prstGeom prst="rect">
              <a:avLst/>
            </a:prstGeom>
            <a:solidFill>
              <a:srgbClr val="2792B8"/>
            </a:solidFill>
            <a:ln>
              <a:solidFill>
                <a:srgbClr val="2792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361D3314-8290-EE89-B097-B99B2BA8919A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3D Deformation modelling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B1A30C6-AB1B-9FFC-EDF4-C93E71D6A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81" y="1531288"/>
            <a:ext cx="704007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DE" sz="2400" dirty="0"/>
              <a:t>Deformation models are used to estimate: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DE" sz="2400" dirty="0"/>
              <a:t>T</a:t>
            </a:r>
            <a:r>
              <a:rPr lang="en-DE" altLang="en-DE" sz="2400" dirty="0"/>
              <a:t>he deformation of the Earth's crust, including tectonic movements, fault lines, and earthquakes.</a:t>
            </a:r>
            <a:endParaRPr lang="en-US" altLang="en-DE" sz="2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DE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cs typeface="Open Sans" panose="020B06060305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DE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rPr>
              <a:t>New Zealand (</a:t>
            </a:r>
            <a:r>
              <a:rPr kumimoji="0" lang="en-DE" altLang="en-DE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rPr>
              <a:t>NZGD2000</a:t>
            </a:r>
            <a:r>
              <a:rPr kumimoji="0" lang="en-US" altLang="en-DE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rPr>
              <a:t>)</a:t>
            </a:r>
            <a:r>
              <a:rPr kumimoji="0" lang="en-DE" altLang="en-DE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Open Sans" panose="020B0606030504020204" pitchFamily="34" charset="0"/>
              </a:rPr>
              <a:t> is defined through its relationship to ITRF via the deformation model. </a:t>
            </a:r>
            <a:endParaRPr kumimoji="0" lang="en-US" altLang="en-DE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cs typeface="Open Sans" panose="020B06060305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DE" sz="16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cs typeface="Open Sans" panose="020B0606030504020204" pitchFamily="34" charset="0"/>
            </a:endParaRPr>
          </a:p>
        </p:txBody>
      </p:sp>
      <p:pic>
        <p:nvPicPr>
          <p:cNvPr id="1027" name="Picture 3" descr="Figure 1.  Distortion rates in New Zealand derived from NZGD2000 secular deformation model.">
            <a:extLst>
              <a:ext uri="{FF2B5EF4-FFF2-40B4-BE49-F238E27FC236}">
                <a16:creationId xmlns:a16="http://schemas.microsoft.com/office/drawing/2014/main" id="{C921E2F5-BEB5-DB66-AFDA-51BB7AF63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760" y="960460"/>
            <a:ext cx="3789440" cy="486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7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BD5FF-92C6-F93B-75F2-A8ED18DD8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901BF1C-0562-5EEA-013B-5F015E831D9C}"/>
              </a:ext>
            </a:extLst>
          </p:cNvPr>
          <p:cNvGrpSpPr/>
          <p:nvPr/>
        </p:nvGrpSpPr>
        <p:grpSpPr>
          <a:xfrm>
            <a:off x="10070436" y="5671144"/>
            <a:ext cx="2531327" cy="1220833"/>
            <a:chOff x="0" y="5637167"/>
            <a:chExt cx="2531327" cy="12208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80EDD3-62F4-EF8C-D4FD-ED2ACF0A5FD1}"/>
                </a:ext>
              </a:extLst>
            </p:cNvPr>
            <p:cNvSpPr/>
            <p:nvPr/>
          </p:nvSpPr>
          <p:spPr>
            <a:xfrm>
              <a:off x="0" y="5637167"/>
              <a:ext cx="2531327" cy="122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D92958EE-80AE-A733-251A-668D292F0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04" y="5854065"/>
              <a:ext cx="1700767" cy="10039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792B8"/>
                  </a:solidFill>
                  <a:effectLst/>
                  <a:uLnTx/>
                  <a:uFillTx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STRONGER.</a:t>
              </a:r>
              <a:endParaRPr kumimoji="0" lang="en-DE" sz="1100" b="0" i="0" u="none" strike="noStrike" kern="1200" cap="none" spc="0" normalizeH="0" baseline="0" noProof="0" dirty="0">
                <a:ln>
                  <a:noFill/>
                </a:ln>
                <a:solidFill>
                  <a:srgbClr val="2792B8"/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792B8"/>
                  </a:solidFill>
                  <a:effectLst/>
                  <a:uLnTx/>
                  <a:uFillTx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TOGETHER.</a:t>
              </a:r>
              <a:endParaRPr kumimoji="0" lang="en-DE" sz="1100" b="0" i="0" u="none" strike="noStrike" kern="1200" cap="none" spc="0" normalizeH="0" baseline="0" noProof="0" dirty="0">
                <a:ln>
                  <a:noFill/>
                </a:ln>
                <a:solidFill>
                  <a:srgbClr val="2792B8"/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907C93-51E2-7368-B541-906A7DCB6440}"/>
                </a:ext>
              </a:extLst>
            </p:cNvPr>
            <p:cNvSpPr/>
            <p:nvPr/>
          </p:nvSpPr>
          <p:spPr>
            <a:xfrm>
              <a:off x="421744" y="6618605"/>
              <a:ext cx="1411434" cy="52705"/>
            </a:xfrm>
            <a:prstGeom prst="rect">
              <a:avLst/>
            </a:prstGeom>
            <a:solidFill>
              <a:srgbClr val="2792B8"/>
            </a:solidFill>
            <a:ln>
              <a:solidFill>
                <a:srgbClr val="2792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0AC05B02-D1E8-0B07-35E8-DB5EC315440F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3D Deformation modelling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0690D8-B4E3-A7ED-6832-0AE7BB202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96287"/>
              </p:ext>
            </p:extLst>
          </p:nvPr>
        </p:nvGraphicFramePr>
        <p:xfrm>
          <a:off x="859500" y="1094064"/>
          <a:ext cx="9286449" cy="457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5483">
                  <a:extLst>
                    <a:ext uri="{9D8B030D-6E8A-4147-A177-3AD203B41FA5}">
                      <a16:colId xmlns:a16="http://schemas.microsoft.com/office/drawing/2014/main" val="3178944228"/>
                    </a:ext>
                  </a:extLst>
                </a:gridCol>
                <a:gridCol w="3095483">
                  <a:extLst>
                    <a:ext uri="{9D8B030D-6E8A-4147-A177-3AD203B41FA5}">
                      <a16:colId xmlns:a16="http://schemas.microsoft.com/office/drawing/2014/main" val="1803072664"/>
                    </a:ext>
                  </a:extLst>
                </a:gridCol>
                <a:gridCol w="3095483">
                  <a:extLst>
                    <a:ext uri="{9D8B030D-6E8A-4147-A177-3AD203B41FA5}">
                      <a16:colId xmlns:a16="http://schemas.microsoft.com/office/drawing/2014/main" val="559098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Reverse Patch</a:t>
                      </a:r>
                      <a:endParaRPr lang="en-D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Forward Patch</a:t>
                      </a:r>
                      <a:endParaRPr lang="en-D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213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A reverse patch corrects coordinates in the past to account for deformation that has occurred since a specific reference epoch.</a:t>
                      </a:r>
                    </a:p>
                    <a:p>
                      <a:endParaRPr lang="en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A forward patch projects coordinates into the future or corrects them to the present to reflect ongoing deformation.</a:t>
                      </a:r>
                    </a:p>
                    <a:p>
                      <a:endParaRPr lang="en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7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Purpose</a:t>
                      </a:r>
                      <a:endParaRPr lang="en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To adjust historical coordinates (e.g., survey data collected years ago) to align with the modern NZGD2000 reference frame, which represents the Earth’s surface at a specific reference epoch (2000.0)</a:t>
                      </a:r>
                    </a:p>
                    <a:p>
                      <a:endParaRPr lang="en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To adjust current or past coordinates to account for crustal movement that will occur (or has occurred) after the reference epoch (2000.0) to align them with their real-world position.</a:t>
                      </a:r>
                    </a:p>
                    <a:p>
                      <a:endParaRPr lang="en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20358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Scenario</a:t>
                      </a:r>
                      <a:endParaRPr lang="en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Suppose coordinates were measured in 2012. To use them in the NZGD2000 frame as it was in 2000, a reverse patch is applied to "undo" the tectonic movement that occurred between 2000 and 2012.</a:t>
                      </a:r>
                    </a:p>
                    <a:p>
                      <a:endParaRPr lang="en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If a survey is conducted today (e.g., in 2025), the coordinates would need a forward patch to "predict" the movement since the 2000.0 epoch.</a:t>
                      </a:r>
                    </a:p>
                    <a:p>
                      <a:endParaRPr lang="en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2305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Usage</a:t>
                      </a:r>
                      <a:endParaRPr lang="en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Typically applied when integrating older datasets into a modern geodetic framework or when comparing historical data with present-day coordinates.</a:t>
                      </a:r>
                    </a:p>
                    <a:p>
                      <a:endParaRPr lang="en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Essential for applications like real-time GNSS positioning, where coordinates need to reflect the current Earth's surface rather than the 2000.0 reference frame.</a:t>
                      </a:r>
                      <a:endParaRPr lang="en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685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621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5B02794-7B3F-38D1-EB21-7C55D538F9C5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CBBD527F-3047-99CD-75BF-36A8A5B22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672" y="276570"/>
            <a:ext cx="4982943" cy="5634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GeodePy">
            <a:hlinkClick r:id="rId4"/>
            <a:extLst>
              <a:ext uri="{FF2B5EF4-FFF2-40B4-BE49-F238E27FC236}">
                <a16:creationId xmlns:a16="http://schemas.microsoft.com/office/drawing/2014/main" id="{EFEB737E-0E8E-94B6-9B5B-B6682AB2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7" y="2505569"/>
            <a:ext cx="5314950" cy="151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5B3396-690A-D6F4-02FD-4D9966E8CC68}"/>
              </a:ext>
            </a:extLst>
          </p:cNvPr>
          <p:cNvSpPr txBox="1"/>
          <p:nvPr/>
        </p:nvSpPr>
        <p:spPr>
          <a:xfrm>
            <a:off x="589569" y="4086199"/>
            <a:ext cx="6096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https://github.com/GeoscienceAustralia/GeodePy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62E97B-D01A-FCAD-B821-E457DD8007A3}"/>
              </a:ext>
            </a:extLst>
          </p:cNvPr>
          <p:cNvSpPr txBox="1"/>
          <p:nvPr/>
        </p:nvSpPr>
        <p:spPr>
          <a:xfrm>
            <a:off x="6744915" y="6034470"/>
            <a:ext cx="6096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https://www.icsm.gov.au/sites/default/files/2022-08/AGRS_Compendium_20220816.pdf</a:t>
            </a:r>
          </a:p>
        </p:txBody>
      </p:sp>
    </p:spTree>
    <p:extLst>
      <p:ext uri="{BB962C8B-B14F-4D97-AF65-F5344CB8AC3E}">
        <p14:creationId xmlns:p14="http://schemas.microsoft.com/office/powerpoint/2010/main" val="263842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40F28-57B4-C03C-1A0C-43E241C27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2">
            <a:extLst>
              <a:ext uri="{FF2B5EF4-FFF2-40B4-BE49-F238E27FC236}">
                <a16:creationId xmlns:a16="http://schemas.microsoft.com/office/drawing/2014/main" id="{8E5745CF-F4A9-7BD3-6CF4-2E7C81002DAF}"/>
              </a:ext>
            </a:extLst>
          </p:cNvPr>
          <p:cNvSpPr txBox="1">
            <a:spLocks/>
          </p:cNvSpPr>
          <p:nvPr/>
        </p:nvSpPr>
        <p:spPr>
          <a:xfrm>
            <a:off x="-1" y="1047"/>
            <a:ext cx="8802029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Reference Frames</a:t>
            </a:r>
            <a:endParaRPr lang="en-GB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9A0ED55F-E2F1-B84E-BE04-DA0B6DAF6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FC88553-E03C-16FC-A3B8-4F9FFBF0948F}"/>
              </a:ext>
            </a:extLst>
          </p:cNvPr>
          <p:cNvGrpSpPr/>
          <p:nvPr/>
        </p:nvGrpSpPr>
        <p:grpSpPr>
          <a:xfrm>
            <a:off x="10070436" y="5671144"/>
            <a:ext cx="2531327" cy="1220833"/>
            <a:chOff x="0" y="5637167"/>
            <a:chExt cx="2531327" cy="122083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A46334-2718-625D-1022-8DA6A3EAECCC}"/>
                </a:ext>
              </a:extLst>
            </p:cNvPr>
            <p:cNvSpPr/>
            <p:nvPr/>
          </p:nvSpPr>
          <p:spPr>
            <a:xfrm>
              <a:off x="0" y="5637167"/>
              <a:ext cx="2531327" cy="122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b="1" dirty="0"/>
            </a:p>
          </p:txBody>
        </p:sp>
        <p:sp>
          <p:nvSpPr>
            <p:cNvPr id="22" name="Text Box 2">
              <a:extLst>
                <a:ext uri="{FF2B5EF4-FFF2-40B4-BE49-F238E27FC236}">
                  <a16:creationId xmlns:a16="http://schemas.microsoft.com/office/drawing/2014/main" id="{5B283762-1192-7016-9360-B39856BA8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04" y="5854065"/>
              <a:ext cx="1700767" cy="10039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STRONGER.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TOGETHER.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8EB448-170A-A883-FEC7-367BE8F4B6D6}"/>
                </a:ext>
              </a:extLst>
            </p:cNvPr>
            <p:cNvSpPr/>
            <p:nvPr/>
          </p:nvSpPr>
          <p:spPr>
            <a:xfrm>
              <a:off x="421744" y="6618605"/>
              <a:ext cx="1411434" cy="52705"/>
            </a:xfrm>
            <a:prstGeom prst="rect">
              <a:avLst/>
            </a:prstGeom>
            <a:solidFill>
              <a:srgbClr val="2792B8"/>
            </a:solidFill>
            <a:ln>
              <a:solidFill>
                <a:srgbClr val="2792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DE" b="1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0BE7F0D-117D-551C-08B5-5BF9958C2864}"/>
              </a:ext>
            </a:extLst>
          </p:cNvPr>
          <p:cNvSpPr txBox="1"/>
          <p:nvPr/>
        </p:nvSpPr>
        <p:spPr>
          <a:xfrm>
            <a:off x="749497" y="1415794"/>
            <a:ext cx="8898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Variety of Reference Frames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Different scale: global, regional, national,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Different purpose: technical, scientific, cadastre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Deterioration over time due to the Earth’s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Technological evolution – increasing accuracy</a:t>
            </a:r>
            <a:endParaRPr lang="en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4CAB88-9498-F755-385D-AF5E3BDC4F01}"/>
              </a:ext>
            </a:extLst>
          </p:cNvPr>
          <p:cNvSpPr txBox="1"/>
          <p:nvPr/>
        </p:nvSpPr>
        <p:spPr>
          <a:xfrm>
            <a:off x="749497" y="3236262"/>
            <a:ext cx="74978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Coordinate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Transformation (change) of the coordinates of a point defined in one reference frame to a different reference frame (e.g. from XYZ in ITRF1996 to XYZ in ITRF2020)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Common geodetic transformation parameters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u="sng" dirty="0"/>
              <a:t>Translation</a:t>
            </a:r>
            <a:r>
              <a:rPr lang="en-GB" dirty="0"/>
              <a:t> vector: The shift of the origin of the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u="sng" dirty="0"/>
              <a:t>Rotation</a:t>
            </a:r>
            <a:r>
              <a:rPr lang="en-GB" dirty="0"/>
              <a:t> angles: The angle by which one system is rotated relative to another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u="sng" dirty="0"/>
              <a:t>Scaling</a:t>
            </a:r>
            <a:r>
              <a:rPr lang="en-GB" dirty="0"/>
              <a:t>: Resizing due to the different scales along the coordinate 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BEC9F-6BAD-86D4-6E7E-D16D429E2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74" y="1414077"/>
            <a:ext cx="3646124" cy="31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79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30DB4-71FA-8FCC-8021-000A83264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BC5E9B37-502F-70B9-AF64-426335D74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72" r="-113" b="36870"/>
          <a:stretch/>
        </p:blipFill>
        <p:spPr>
          <a:xfrm>
            <a:off x="6315308" y="1592608"/>
            <a:ext cx="5097538" cy="3260928"/>
          </a:xfrm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56A72B-2BCE-36C7-4273-338394EB6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52" y="1593547"/>
            <a:ext cx="5357435" cy="27658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BC41A1-0D4B-0AEC-EFF4-68835F247684}"/>
              </a:ext>
            </a:extLst>
          </p:cNvPr>
          <p:cNvSpPr/>
          <p:nvPr/>
        </p:nvSpPr>
        <p:spPr>
          <a:xfrm>
            <a:off x="779154" y="4501919"/>
            <a:ext cx="3421129" cy="92333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AU" u="sng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http://positioning.fsdf.org.au/</a:t>
            </a:r>
            <a:endParaRPr lang="en-AU" u="sng" dirty="0">
              <a:ea typeface="+mn-lt"/>
              <a:cs typeface="+mn-lt"/>
            </a:endParaRPr>
          </a:p>
          <a:p>
            <a:endParaRPr lang="en-AU" dirty="0"/>
          </a:p>
          <a:p>
            <a:endParaRPr lang="en-AU" dirty="0">
              <a:highlight>
                <a:srgbClr val="FFFF00"/>
              </a:highlight>
              <a:ea typeface="+mn-lt"/>
              <a:cs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279062-B747-C087-AF14-3993BCF61B78}"/>
              </a:ext>
            </a:extLst>
          </p:cNvPr>
          <p:cNvSpPr/>
          <p:nvPr/>
        </p:nvSpPr>
        <p:spPr>
          <a:xfrm>
            <a:off x="6685593" y="6382528"/>
            <a:ext cx="449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>
                <a:solidFill>
                  <a:schemeClr val="bg1"/>
                </a:solidFill>
              </a:rPr>
              <a:t>www.sli.do  </a:t>
            </a:r>
            <a:r>
              <a:rPr lang="en-US" sz="2400" b="1">
                <a:solidFill>
                  <a:schemeClr val="bg1"/>
                </a:solidFill>
              </a:rPr>
              <a:t>#AGRS</a:t>
            </a:r>
            <a:endParaRPr lang="en-AU" sz="2400" b="1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B00353-1B23-A6A2-E9A9-50F553895FA1}"/>
              </a:ext>
            </a:extLst>
          </p:cNvPr>
          <p:cNvSpPr/>
          <p:nvPr/>
        </p:nvSpPr>
        <p:spPr>
          <a:xfrm>
            <a:off x="6179489" y="4994362"/>
            <a:ext cx="509753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dirty="0">
                <a:ea typeface="+mn-lt"/>
                <a:cs typeface="+mn-lt"/>
              </a:rPr>
              <a:t>https://www.epncb.oma.be/_productsservices/coord_trans/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0712CB-5B2D-B71E-9611-2510D062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78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3726C3-1434-4562-AE7D-DE66483C9F5C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869A874-81CB-82D3-3386-D6B6256FB461}"/>
              </a:ext>
            </a:extLst>
          </p:cNvPr>
          <p:cNvSpPr/>
          <p:nvPr/>
        </p:nvSpPr>
        <p:spPr>
          <a:xfrm>
            <a:off x="779154" y="4948195"/>
            <a:ext cx="5444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ea typeface="+mn-lt"/>
                <a:cs typeface="+mn-lt"/>
              </a:rPr>
              <a:t>https://github.com/GeoscienceAustralia/GeodePy</a:t>
            </a:r>
            <a:endParaRPr lang="en-GB" dirty="0">
              <a:ea typeface="+mn-lt"/>
              <a:cs typeface="+mn-lt"/>
            </a:endParaRP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A1AD33D-E68F-8180-9A4C-39193DDC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132" y="6356350"/>
            <a:ext cx="4731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“Modernizing your Geospatial Reference System” webinar series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94BE5EC-69E9-D54A-CDB7-C51CE194121F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Service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5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73" y="174626"/>
            <a:ext cx="8886825" cy="595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5593" y="6382528"/>
            <a:ext cx="449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www.sli.do  </a:t>
            </a:r>
            <a:r>
              <a:rPr lang="en-US" sz="2400" b="1" dirty="0">
                <a:solidFill>
                  <a:schemeClr val="bg1"/>
                </a:solidFill>
              </a:rPr>
              <a:t>#AGRS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1" y="6433361"/>
            <a:ext cx="928846" cy="360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B3B802-EC64-4A67-AFF8-F452A8FFF79D}"/>
              </a:ext>
            </a:extLst>
          </p:cNvPr>
          <p:cNvSpPr txBox="1">
            <a:spLocks/>
          </p:cNvSpPr>
          <p:nvPr/>
        </p:nvSpPr>
        <p:spPr>
          <a:xfrm>
            <a:off x="91537" y="1163803"/>
            <a:ext cx="2798810" cy="48955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/>
              <a:t>Current status</a:t>
            </a:r>
            <a:endParaRPr lang="en-AU" sz="1800" u="sng" dirty="0"/>
          </a:p>
          <a:p>
            <a:r>
              <a:rPr lang="en-AU" sz="1800" dirty="0"/>
              <a:t>Update accuracy of GDA94-WGS84(generic) EPSG code (1150) from 1 m to 3 m</a:t>
            </a:r>
          </a:p>
          <a:p>
            <a:r>
              <a:rPr lang="en-US" sz="1800" dirty="0"/>
              <a:t>Introduction of GDA94-GDA2020 EPSG codes</a:t>
            </a:r>
          </a:p>
          <a:p>
            <a:r>
              <a:rPr lang="en-US" sz="1800" dirty="0"/>
              <a:t>Introduction of GDA2020-ITRF2014 EPSG code (8049)</a:t>
            </a:r>
          </a:p>
          <a:p>
            <a:pPr marL="0" indent="0">
              <a:buNone/>
            </a:pPr>
            <a:r>
              <a:rPr lang="en-US" sz="1800" u="sng" dirty="0"/>
              <a:t>Future</a:t>
            </a:r>
          </a:p>
          <a:p>
            <a:r>
              <a:rPr lang="en-US" sz="1800" dirty="0"/>
              <a:t>Discussions with OGC+EPSG to recognise WGS84 as time-dependent</a:t>
            </a:r>
          </a:p>
        </p:txBody>
      </p:sp>
    </p:spTree>
    <p:extLst>
      <p:ext uri="{BB962C8B-B14F-4D97-AF65-F5344CB8AC3E}">
        <p14:creationId xmlns:p14="http://schemas.microsoft.com/office/powerpoint/2010/main" val="2835623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BB7A457-0303-E461-91D2-3192A8A07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C8E8C9E-DCCC-4182-81DD-8C26E27BB33F}"/>
              </a:ext>
            </a:extLst>
          </p:cNvPr>
          <p:cNvGrpSpPr/>
          <p:nvPr/>
        </p:nvGrpSpPr>
        <p:grpSpPr>
          <a:xfrm>
            <a:off x="10070436" y="5671144"/>
            <a:ext cx="2531327" cy="1220833"/>
            <a:chOff x="0" y="5637167"/>
            <a:chExt cx="2531327" cy="122083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671536-65CA-62EE-6879-BCFA8AE3D1C4}"/>
                </a:ext>
              </a:extLst>
            </p:cNvPr>
            <p:cNvSpPr/>
            <p:nvPr/>
          </p:nvSpPr>
          <p:spPr>
            <a:xfrm>
              <a:off x="0" y="5637167"/>
              <a:ext cx="2531327" cy="122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b="1" dirty="0"/>
            </a:p>
          </p:txBody>
        </p:sp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E35C2CE5-FC0F-C305-1E28-C9B4C2AF1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04" y="5854065"/>
              <a:ext cx="1700767" cy="10039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STRONGER.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TOGETHER.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CEB21A-AA7E-C213-44E8-08F8DB49F86B}"/>
                </a:ext>
              </a:extLst>
            </p:cNvPr>
            <p:cNvSpPr/>
            <p:nvPr/>
          </p:nvSpPr>
          <p:spPr>
            <a:xfrm>
              <a:off x="421744" y="6618605"/>
              <a:ext cx="1411434" cy="52705"/>
            </a:xfrm>
            <a:prstGeom prst="rect">
              <a:avLst/>
            </a:prstGeom>
            <a:solidFill>
              <a:srgbClr val="2792B8"/>
            </a:solidFill>
            <a:ln>
              <a:solidFill>
                <a:srgbClr val="2792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DE" b="1"/>
            </a:p>
          </p:txBody>
        </p:sp>
      </p:grp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485C064-3BE9-BC73-3693-3BDF6AAEC118}"/>
              </a:ext>
            </a:extLst>
          </p:cNvPr>
          <p:cNvSpPr/>
          <p:nvPr/>
        </p:nvSpPr>
        <p:spPr>
          <a:xfrm>
            <a:off x="7252136" y="1489217"/>
            <a:ext cx="4871849" cy="1195004"/>
          </a:xfrm>
          <a:prstGeom prst="roundRect">
            <a:avLst>
              <a:gd name="adj" fmla="val 754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0E387F-F6C1-689F-42AF-A24D8B09821A}"/>
              </a:ext>
            </a:extLst>
          </p:cNvPr>
          <p:cNvSpPr/>
          <p:nvPr/>
        </p:nvSpPr>
        <p:spPr>
          <a:xfrm>
            <a:off x="6685593" y="6382528"/>
            <a:ext cx="449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>
                <a:solidFill>
                  <a:schemeClr val="bg1"/>
                </a:solidFill>
              </a:rPr>
              <a:t>www.sli.do  </a:t>
            </a:r>
            <a:r>
              <a:rPr lang="en-US" sz="2400" b="1">
                <a:solidFill>
                  <a:schemeClr val="bg1"/>
                </a:solidFill>
              </a:rPr>
              <a:t>#AGRS</a:t>
            </a:r>
            <a:endParaRPr lang="en-AU" sz="2400" b="1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0501C7E-EA67-268B-5281-2040784A2FE7}"/>
              </a:ext>
            </a:extLst>
          </p:cNvPr>
          <p:cNvSpPr txBox="1"/>
          <p:nvPr/>
        </p:nvSpPr>
        <p:spPr>
          <a:xfrm>
            <a:off x="7440491" y="1530171"/>
            <a:ext cx="4495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-23° 40’ 12.446019’’	133° 53’ 07,847844’’	603.3466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4CE248B-F330-F51C-C291-0CEBEDF2A7A8}"/>
              </a:ext>
            </a:extLst>
          </p:cNvPr>
          <p:cNvSpPr txBox="1"/>
          <p:nvPr/>
        </p:nvSpPr>
        <p:spPr>
          <a:xfrm>
            <a:off x="7320153" y="2311767"/>
            <a:ext cx="4871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-4052051.7643	4212836.2017	-2545106.0245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0CEC12C-C7CE-D3D1-AC20-120A94B70706}"/>
              </a:ext>
            </a:extLst>
          </p:cNvPr>
          <p:cNvSpPr txBox="1"/>
          <p:nvPr/>
        </p:nvSpPr>
        <p:spPr>
          <a:xfrm>
            <a:off x="7440492" y="1774464"/>
            <a:ext cx="4495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-23.6701239°		133.8855133°	603.3466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447C192-1606-859E-9061-4C6684623192}"/>
              </a:ext>
            </a:extLst>
          </p:cNvPr>
          <p:cNvSpPr txBox="1"/>
          <p:nvPr/>
        </p:nvSpPr>
        <p:spPr>
          <a:xfrm>
            <a:off x="240093" y="950097"/>
            <a:ext cx="703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Alice Springs (ALIC) – 7 parameter transformation GDA94 GDA2020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774EBD11-71EF-3D91-B42E-6120E55BE1A3}"/>
              </a:ext>
            </a:extLst>
          </p:cNvPr>
          <p:cNvSpPr/>
          <p:nvPr/>
        </p:nvSpPr>
        <p:spPr>
          <a:xfrm>
            <a:off x="240094" y="4538682"/>
            <a:ext cx="6853158" cy="1273812"/>
          </a:xfrm>
          <a:prstGeom prst="roundRect">
            <a:avLst>
              <a:gd name="adj" fmla="val 93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C7407550-61CE-F59E-4965-9F44DE50D9A6}"/>
              </a:ext>
            </a:extLst>
          </p:cNvPr>
          <p:cNvSpPr/>
          <p:nvPr/>
        </p:nvSpPr>
        <p:spPr>
          <a:xfrm>
            <a:off x="240094" y="1471537"/>
            <a:ext cx="6853164" cy="1212684"/>
          </a:xfrm>
          <a:prstGeom prst="roundRect">
            <a:avLst>
              <a:gd name="adj" fmla="val 93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C59CFC9-78ED-EDF1-18FD-9390B3BD84F8}"/>
              </a:ext>
            </a:extLst>
          </p:cNvPr>
          <p:cNvSpPr txBox="1"/>
          <p:nvPr/>
        </p:nvSpPr>
        <p:spPr>
          <a:xfrm>
            <a:off x="368274" y="1551547"/>
            <a:ext cx="314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Original Coordinates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0717B64-CC37-9D87-8F65-082F9A3B5B13}"/>
              </a:ext>
            </a:extLst>
          </p:cNvPr>
          <p:cNvSpPr txBox="1"/>
          <p:nvPr/>
        </p:nvSpPr>
        <p:spPr>
          <a:xfrm>
            <a:off x="490115" y="5235080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New Coordinates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FA24497-0116-EAAF-B1AA-5A8288EB5A51}"/>
              </a:ext>
            </a:extLst>
          </p:cNvPr>
          <p:cNvSpPr txBox="1"/>
          <p:nvPr/>
        </p:nvSpPr>
        <p:spPr>
          <a:xfrm>
            <a:off x="1828389" y="3331069"/>
            <a:ext cx="481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Transformation using parameters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ED408BE-D2CB-F927-6A0F-345614788066}"/>
              </a:ext>
            </a:extLst>
          </p:cNvPr>
          <p:cNvSpPr txBox="1"/>
          <p:nvPr/>
        </p:nvSpPr>
        <p:spPr>
          <a:xfrm>
            <a:off x="3643275" y="5369194"/>
            <a:ext cx="344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Latitude, Longitude, ell. Height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D29F15ED-39BF-EA80-E860-5754FBAF5BF4}"/>
              </a:ext>
            </a:extLst>
          </p:cNvPr>
          <p:cNvCxnSpPr>
            <a:cxnSpLocks/>
          </p:cNvCxnSpPr>
          <p:nvPr/>
        </p:nvCxnSpPr>
        <p:spPr>
          <a:xfrm>
            <a:off x="4874014" y="1987582"/>
            <a:ext cx="0" cy="238226"/>
          </a:xfrm>
          <a:prstGeom prst="straightConnector1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54499A97-450D-EC3B-9AFF-E7A6BCD3245B}"/>
              </a:ext>
            </a:extLst>
          </p:cNvPr>
          <p:cNvSpPr txBox="1"/>
          <p:nvPr/>
        </p:nvSpPr>
        <p:spPr>
          <a:xfrm>
            <a:off x="3643275" y="2265601"/>
            <a:ext cx="32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Cartesian Coordinates (X,Y,Z)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718CD30-FB15-6FAB-E18C-6DD1378B2CF1}"/>
              </a:ext>
            </a:extLst>
          </p:cNvPr>
          <p:cNvSpPr txBox="1"/>
          <p:nvPr/>
        </p:nvSpPr>
        <p:spPr>
          <a:xfrm>
            <a:off x="3643275" y="4594558"/>
            <a:ext cx="32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Cartesian Coordinates (X,Y,Z)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52ABEE7-C858-12ED-2360-326B901357A2}"/>
              </a:ext>
            </a:extLst>
          </p:cNvPr>
          <p:cNvSpPr txBox="1"/>
          <p:nvPr/>
        </p:nvSpPr>
        <p:spPr>
          <a:xfrm>
            <a:off x="3643274" y="1536658"/>
            <a:ext cx="344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Latitude, Longitude, ell. Height</a:t>
            </a: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3076B9D1-0252-5226-3728-C9EF471731F4}"/>
              </a:ext>
            </a:extLst>
          </p:cNvPr>
          <p:cNvCxnSpPr>
            <a:cxnSpLocks/>
          </p:cNvCxnSpPr>
          <p:nvPr/>
        </p:nvCxnSpPr>
        <p:spPr>
          <a:xfrm>
            <a:off x="4902612" y="5058221"/>
            <a:ext cx="0" cy="281790"/>
          </a:xfrm>
          <a:prstGeom prst="straightConnector1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90145475-7115-E72C-96C9-44C9DBE1078A}"/>
              </a:ext>
            </a:extLst>
          </p:cNvPr>
          <p:cNvCxnSpPr>
            <a:cxnSpLocks/>
          </p:cNvCxnSpPr>
          <p:nvPr/>
        </p:nvCxnSpPr>
        <p:spPr>
          <a:xfrm>
            <a:off x="4874014" y="2853214"/>
            <a:ext cx="0" cy="383524"/>
          </a:xfrm>
          <a:prstGeom prst="straightConnector1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AF4262D6-4848-96F0-ED3B-B0BEE9ADE5D6}"/>
              </a:ext>
            </a:extLst>
          </p:cNvPr>
          <p:cNvCxnSpPr>
            <a:cxnSpLocks/>
          </p:cNvCxnSpPr>
          <p:nvPr/>
        </p:nvCxnSpPr>
        <p:spPr>
          <a:xfrm>
            <a:off x="4902612" y="3926259"/>
            <a:ext cx="0" cy="383524"/>
          </a:xfrm>
          <a:prstGeom prst="straightConnector1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E20F5933-6FA9-D0E2-2D82-26ED40CDCECD}"/>
              </a:ext>
            </a:extLst>
          </p:cNvPr>
          <p:cNvSpPr/>
          <p:nvPr/>
        </p:nvSpPr>
        <p:spPr>
          <a:xfrm>
            <a:off x="7229956" y="4538680"/>
            <a:ext cx="4871847" cy="1273813"/>
          </a:xfrm>
          <a:prstGeom prst="roundRect">
            <a:avLst>
              <a:gd name="adj" fmla="val 754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2AFBB05B-FF53-0B0E-A19C-64A7E05B78C6}"/>
              </a:ext>
            </a:extLst>
          </p:cNvPr>
          <p:cNvSpPr txBox="1"/>
          <p:nvPr/>
        </p:nvSpPr>
        <p:spPr>
          <a:xfrm>
            <a:off x="7187826" y="3016472"/>
            <a:ext cx="180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Difference</a:t>
            </a:r>
          </a:p>
          <a:p>
            <a:r>
              <a:rPr lang="en-GB" sz="2000" dirty="0">
                <a:solidFill>
                  <a:srgbClr val="C00000"/>
                </a:solidFill>
              </a:rPr>
              <a:t>in coordinates</a:t>
            </a: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4C1E6751-C10E-BA19-5890-3F3EA140F833}"/>
              </a:ext>
            </a:extLst>
          </p:cNvPr>
          <p:cNvSpPr/>
          <p:nvPr/>
        </p:nvSpPr>
        <p:spPr>
          <a:xfrm>
            <a:off x="8957394" y="2965140"/>
            <a:ext cx="3144403" cy="1273813"/>
          </a:xfrm>
          <a:prstGeom prst="roundRect">
            <a:avLst>
              <a:gd name="adj" fmla="val 7540"/>
            </a:avLst>
          </a:prstGeom>
          <a:solidFill>
            <a:srgbClr val="C0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D988816-3B13-1550-48CA-6ACEE26AB195}"/>
              </a:ext>
            </a:extLst>
          </p:cNvPr>
          <p:cNvSpPr txBox="1"/>
          <p:nvPr/>
        </p:nvSpPr>
        <p:spPr>
          <a:xfrm>
            <a:off x="7229950" y="4615450"/>
            <a:ext cx="4871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-4052052.7379	4212835.9897	-2545104.5898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7A01A00-F572-BF46-0ACC-B4E3BC1FC44C}"/>
              </a:ext>
            </a:extLst>
          </p:cNvPr>
          <p:cNvSpPr txBox="1"/>
          <p:nvPr/>
        </p:nvSpPr>
        <p:spPr>
          <a:xfrm>
            <a:off x="7231403" y="5497563"/>
            <a:ext cx="4495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-23° 40’ 12.39650’’	133° 53’ 07,87779’’	603.2489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9F55EC6-D2D6-E067-53A2-24BD0745ED73}"/>
              </a:ext>
            </a:extLst>
          </p:cNvPr>
          <p:cNvSpPr txBox="1"/>
          <p:nvPr/>
        </p:nvSpPr>
        <p:spPr>
          <a:xfrm>
            <a:off x="7240552" y="5284205"/>
            <a:ext cx="4495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-23.6701101°		133.8855216°	603.2489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84453E2-68C9-F190-AF2B-21D7CBCD5C7B}"/>
              </a:ext>
            </a:extLst>
          </p:cNvPr>
          <p:cNvSpPr txBox="1"/>
          <p:nvPr/>
        </p:nvSpPr>
        <p:spPr>
          <a:xfrm>
            <a:off x="9151655" y="3235750"/>
            <a:ext cx="2641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0.04952’’ 	0.02995’’	-0.0977’’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677A148C-4A98-48A0-8C1E-19BC680740C6}"/>
              </a:ext>
            </a:extLst>
          </p:cNvPr>
          <p:cNvSpPr txBox="1"/>
          <p:nvPr/>
        </p:nvSpPr>
        <p:spPr>
          <a:xfrm>
            <a:off x="9253090" y="3917776"/>
            <a:ext cx="2509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1.5236	0.8487	-0.0977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9E132A44-2677-5D22-046F-5C123C7605DA}"/>
              </a:ext>
            </a:extLst>
          </p:cNvPr>
          <p:cNvSpPr txBox="1"/>
          <p:nvPr/>
        </p:nvSpPr>
        <p:spPr>
          <a:xfrm>
            <a:off x="9151655" y="2989969"/>
            <a:ext cx="2755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Latitude	Longitude	ell. Height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454C77F-8699-668E-DE07-493599205DB9}"/>
              </a:ext>
            </a:extLst>
          </p:cNvPr>
          <p:cNvSpPr txBox="1"/>
          <p:nvPr/>
        </p:nvSpPr>
        <p:spPr>
          <a:xfrm>
            <a:off x="9350426" y="3716021"/>
            <a:ext cx="2358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X[m]	Y[m]	Z[m]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A8851C-F1E3-4858-DCBD-6E3EFC0F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78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3726C3-1434-4562-AE7D-DE66483C9F5C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5184658-D504-534A-ADC5-D594FF928633}"/>
              </a:ext>
            </a:extLst>
          </p:cNvPr>
          <p:cNvSpPr txBox="1">
            <a:spLocks/>
          </p:cNvSpPr>
          <p:nvPr/>
        </p:nvSpPr>
        <p:spPr>
          <a:xfrm>
            <a:off x="-1" y="1047"/>
            <a:ext cx="8802029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 Transformation</a:t>
            </a:r>
            <a:endParaRPr lang="en-GB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65DDAA4A-9602-947B-6BBA-C452115C9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0D859-6DBE-F6E0-5C1D-9779EAAE5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ADA3838A-4746-CE19-F7DA-F66655C4E137}"/>
              </a:ext>
            </a:extLst>
          </p:cNvPr>
          <p:cNvSpPr/>
          <p:nvPr/>
        </p:nvSpPr>
        <p:spPr>
          <a:xfrm>
            <a:off x="189635" y="2187811"/>
            <a:ext cx="7632097" cy="1688500"/>
          </a:xfrm>
          <a:prstGeom prst="roundRect">
            <a:avLst>
              <a:gd name="adj" fmla="val 844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417560-6040-B74A-57CA-98B879212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10" y="933117"/>
            <a:ext cx="3646124" cy="31447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E3E0F3-0238-6ECF-0F38-DEEF94D41874}"/>
              </a:ext>
            </a:extLst>
          </p:cNvPr>
          <p:cNvSpPr/>
          <p:nvPr/>
        </p:nvSpPr>
        <p:spPr>
          <a:xfrm>
            <a:off x="6685593" y="6382528"/>
            <a:ext cx="449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>
                <a:solidFill>
                  <a:schemeClr val="bg1"/>
                </a:solidFill>
              </a:rPr>
              <a:t>www.sli.do  </a:t>
            </a:r>
            <a:r>
              <a:rPr lang="en-US" sz="2400" b="1">
                <a:solidFill>
                  <a:schemeClr val="bg1"/>
                </a:solidFill>
              </a:rPr>
              <a:t>#AGRS</a:t>
            </a:r>
            <a:endParaRPr lang="en-AU" sz="2400" b="1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49F0389-3322-1826-DB60-CF6356D6CD6A}"/>
              </a:ext>
            </a:extLst>
          </p:cNvPr>
          <p:cNvSpPr txBox="1"/>
          <p:nvPr/>
        </p:nvSpPr>
        <p:spPr>
          <a:xfrm>
            <a:off x="6485792" y="3876311"/>
            <a:ext cx="1439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Original</a:t>
            </a:r>
          </a:p>
          <a:p>
            <a:pPr algn="ctr"/>
            <a:r>
              <a:rPr lang="en-GB" sz="2000" dirty="0"/>
              <a:t>Coordinates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20343CF-D937-6298-3939-735F9D227437}"/>
              </a:ext>
            </a:extLst>
          </p:cNvPr>
          <p:cNvSpPr txBox="1"/>
          <p:nvPr/>
        </p:nvSpPr>
        <p:spPr>
          <a:xfrm>
            <a:off x="4428962" y="3575609"/>
            <a:ext cx="117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Rotation (3)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57652C6-FFD6-108B-3FDB-876CBA4AA4E9}"/>
              </a:ext>
            </a:extLst>
          </p:cNvPr>
          <p:cNvSpPr txBox="1"/>
          <p:nvPr/>
        </p:nvSpPr>
        <p:spPr>
          <a:xfrm>
            <a:off x="-6883" y="3899878"/>
            <a:ext cx="1439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New</a:t>
            </a:r>
          </a:p>
          <a:p>
            <a:pPr algn="ctr"/>
            <a:r>
              <a:rPr lang="en-GB" sz="2000" dirty="0"/>
              <a:t>Coordinates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568C6C-8570-EF2F-8DCF-2D3F943B8E00}"/>
              </a:ext>
            </a:extLst>
          </p:cNvPr>
          <p:cNvSpPr txBox="1"/>
          <p:nvPr/>
        </p:nvSpPr>
        <p:spPr>
          <a:xfrm>
            <a:off x="2689223" y="3159985"/>
            <a:ext cx="886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Scale (1)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A280815-229E-DB8C-3F16-AF05F73F83B6}"/>
              </a:ext>
            </a:extLst>
          </p:cNvPr>
          <p:cNvSpPr txBox="1"/>
          <p:nvPr/>
        </p:nvSpPr>
        <p:spPr>
          <a:xfrm>
            <a:off x="2351301" y="4468927"/>
            <a:ext cx="32847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7 Transformation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Translation (3)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Rotation (3)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Scale (1)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C75A4B-1E81-BFC2-60A3-35CAA63E4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687" y="2248565"/>
            <a:ext cx="7533994" cy="148249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97089C-A10B-A5C0-88B5-742CD533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78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3726C3-1434-4562-AE7D-DE66483C9F5C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C95747-D549-BDF7-EBEF-0C82801568A0}"/>
              </a:ext>
            </a:extLst>
          </p:cNvPr>
          <p:cNvSpPr/>
          <p:nvPr/>
        </p:nvSpPr>
        <p:spPr>
          <a:xfrm>
            <a:off x="318784" y="1737814"/>
            <a:ext cx="3758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/>
              <a:t>Helmert</a:t>
            </a:r>
            <a:r>
              <a:rPr lang="en-GB" sz="2000" b="1" dirty="0"/>
              <a:t> Transformation equation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F7C219C5-1A48-6D26-430A-73030063BD50}"/>
              </a:ext>
            </a:extLst>
          </p:cNvPr>
          <p:cNvSpPr txBox="1">
            <a:spLocks/>
          </p:cNvSpPr>
          <p:nvPr/>
        </p:nvSpPr>
        <p:spPr>
          <a:xfrm>
            <a:off x="-1" y="1047"/>
            <a:ext cx="8802029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 Transformation</a:t>
            </a:r>
            <a:endParaRPr lang="en-GB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A37FFF20-A9CE-DDEC-B8D8-EA7624CC87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B62704C-7040-040C-7357-1A6F2F0F0FF7}"/>
              </a:ext>
            </a:extLst>
          </p:cNvPr>
          <p:cNvGrpSpPr/>
          <p:nvPr/>
        </p:nvGrpSpPr>
        <p:grpSpPr>
          <a:xfrm>
            <a:off x="10070436" y="5671144"/>
            <a:ext cx="2531327" cy="1220833"/>
            <a:chOff x="0" y="5637167"/>
            <a:chExt cx="2531327" cy="12208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917D56-E730-AA7B-5B9A-E1954AB1F3D8}"/>
                </a:ext>
              </a:extLst>
            </p:cNvPr>
            <p:cNvSpPr/>
            <p:nvPr/>
          </p:nvSpPr>
          <p:spPr>
            <a:xfrm>
              <a:off x="0" y="5637167"/>
              <a:ext cx="2531327" cy="122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b="1" dirty="0"/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0F6B3091-C75D-1573-732F-92A29BEFD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04" y="5854065"/>
              <a:ext cx="1700767" cy="10039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STRONGER.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TOGETHER.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E0DF7A0-0626-719C-5BA0-8F3906987317}"/>
                </a:ext>
              </a:extLst>
            </p:cNvPr>
            <p:cNvSpPr/>
            <p:nvPr/>
          </p:nvSpPr>
          <p:spPr>
            <a:xfrm>
              <a:off x="421744" y="6618605"/>
              <a:ext cx="1411434" cy="52705"/>
            </a:xfrm>
            <a:prstGeom prst="rect">
              <a:avLst/>
            </a:prstGeom>
            <a:solidFill>
              <a:srgbClr val="2792B8"/>
            </a:solidFill>
            <a:ln>
              <a:solidFill>
                <a:srgbClr val="2792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DE" b="1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355D8DF-1E66-FCFB-0340-21579B02B5CD}"/>
              </a:ext>
            </a:extLst>
          </p:cNvPr>
          <p:cNvSpPr/>
          <p:nvPr/>
        </p:nvSpPr>
        <p:spPr>
          <a:xfrm>
            <a:off x="1992351" y="2408663"/>
            <a:ext cx="399471" cy="13223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DD6A3A-973F-A44B-E1CA-863359D1654E}"/>
                  </a:ext>
                </a:extLst>
              </p:cNvPr>
              <p:cNvSpPr txBox="1"/>
              <p:nvPr/>
            </p:nvSpPr>
            <p:spPr>
              <a:xfrm>
                <a:off x="2053717" y="2327998"/>
                <a:ext cx="3381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DD6A3A-973F-A44B-E1CA-863359D16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717" y="2327998"/>
                <a:ext cx="338105" cy="369332"/>
              </a:xfrm>
              <a:prstGeom prst="rect">
                <a:avLst/>
              </a:prstGeom>
              <a:blipFill>
                <a:blip r:embed="rId7"/>
                <a:stretch>
                  <a:fillRect l="-18182" r="-1818" b="-1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E1772C-FA00-2E96-CEA4-681161C0EB7D}"/>
                  </a:ext>
                </a:extLst>
              </p:cNvPr>
              <p:cNvSpPr txBox="1"/>
              <p:nvPr/>
            </p:nvSpPr>
            <p:spPr>
              <a:xfrm>
                <a:off x="2053717" y="2792773"/>
                <a:ext cx="338105" cy="398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E1772C-FA00-2E96-CEA4-681161C0E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717" y="2792773"/>
                <a:ext cx="338105" cy="398507"/>
              </a:xfrm>
              <a:prstGeom prst="rect">
                <a:avLst/>
              </a:prstGeom>
              <a:blipFill>
                <a:blip r:embed="rId8"/>
                <a:stretch>
                  <a:fillRect l="-20000" r="-9091" b="-18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5D002C-200F-924A-D3F9-2CDF0C4044DF}"/>
                  </a:ext>
                </a:extLst>
              </p:cNvPr>
              <p:cNvSpPr txBox="1"/>
              <p:nvPr/>
            </p:nvSpPr>
            <p:spPr>
              <a:xfrm>
                <a:off x="2053717" y="3286025"/>
                <a:ext cx="3381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5D002C-200F-924A-D3F9-2CDF0C404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717" y="3286025"/>
                <a:ext cx="338105" cy="369332"/>
              </a:xfrm>
              <a:prstGeom prst="rect">
                <a:avLst/>
              </a:prstGeom>
              <a:blipFill>
                <a:blip r:embed="rId9"/>
                <a:stretch>
                  <a:fillRect l="-16364" b="-983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>
            <a:extLst>
              <a:ext uri="{FF2B5EF4-FFF2-40B4-BE49-F238E27FC236}">
                <a16:creationId xmlns:a16="http://schemas.microsoft.com/office/drawing/2014/main" id="{248F9A15-6381-7270-6125-A1D682A89780}"/>
              </a:ext>
            </a:extLst>
          </p:cNvPr>
          <p:cNvSpPr txBox="1"/>
          <p:nvPr/>
        </p:nvSpPr>
        <p:spPr>
          <a:xfrm>
            <a:off x="1535529" y="3575609"/>
            <a:ext cx="1374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Translation (3)</a:t>
            </a:r>
          </a:p>
        </p:txBody>
      </p:sp>
    </p:spTree>
    <p:extLst>
      <p:ext uri="{BB962C8B-B14F-4D97-AF65-F5344CB8AC3E}">
        <p14:creationId xmlns:p14="http://schemas.microsoft.com/office/powerpoint/2010/main" val="87290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817E4-914D-5D6C-BA81-C52FC699D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rc 8">
            <a:extLst>
              <a:ext uri="{FF2B5EF4-FFF2-40B4-BE49-F238E27FC236}">
                <a16:creationId xmlns:a16="http://schemas.microsoft.com/office/drawing/2014/main" id="{A02D9BC9-753B-FFF0-68A6-3380431FC15A}"/>
              </a:ext>
            </a:extLst>
          </p:cNvPr>
          <p:cNvSpPr/>
          <p:nvPr/>
        </p:nvSpPr>
        <p:spPr>
          <a:xfrm rot="18985037">
            <a:off x="5898306" y="4693484"/>
            <a:ext cx="504000" cy="504000"/>
          </a:xfrm>
          <a:prstGeom prst="arc">
            <a:avLst>
              <a:gd name="adj1" fmla="val 15067826"/>
              <a:gd name="adj2" fmla="val 1090798"/>
            </a:avLst>
          </a:prstGeom>
          <a:ln w="25400" cap="rnd">
            <a:solidFill>
              <a:schemeClr val="bg1"/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712C4-5B46-EF96-4280-E3F63C54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78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3726C3-1434-4562-AE7D-DE66483C9F5C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1519C09B-EEBD-ED7E-C1E7-89FBB8A64A3E}"/>
              </a:ext>
            </a:extLst>
          </p:cNvPr>
          <p:cNvSpPr txBox="1">
            <a:spLocks/>
          </p:cNvSpPr>
          <p:nvPr/>
        </p:nvSpPr>
        <p:spPr>
          <a:xfrm>
            <a:off x="-1" y="1047"/>
            <a:ext cx="8802029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 Transformation</a:t>
            </a:r>
            <a:endParaRPr lang="en-GB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F12B8BDA-DC8C-C503-C4C7-080DC0B5A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A963EC3-4A0F-DD29-B87D-B4032DC32F73}"/>
              </a:ext>
            </a:extLst>
          </p:cNvPr>
          <p:cNvGrpSpPr/>
          <p:nvPr/>
        </p:nvGrpSpPr>
        <p:grpSpPr>
          <a:xfrm>
            <a:off x="10070436" y="5671144"/>
            <a:ext cx="2531327" cy="1220833"/>
            <a:chOff x="0" y="5637167"/>
            <a:chExt cx="2531327" cy="122083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0736AE-04EC-F730-9D9D-C639803A1445}"/>
                </a:ext>
              </a:extLst>
            </p:cNvPr>
            <p:cNvSpPr/>
            <p:nvPr/>
          </p:nvSpPr>
          <p:spPr>
            <a:xfrm>
              <a:off x="0" y="5637167"/>
              <a:ext cx="2531327" cy="122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b="1" dirty="0"/>
            </a:p>
          </p:txBody>
        </p:sp>
        <p:sp>
          <p:nvSpPr>
            <p:cNvPr id="22" name="Text Box 2">
              <a:extLst>
                <a:ext uri="{FF2B5EF4-FFF2-40B4-BE49-F238E27FC236}">
                  <a16:creationId xmlns:a16="http://schemas.microsoft.com/office/drawing/2014/main" id="{3CBF2B03-47EA-CCFE-843E-5057F0156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04" y="5854065"/>
              <a:ext cx="1700767" cy="10039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STRONGER.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TOGETHER.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AD87AF-42B6-A698-E6D0-04163B986E17}"/>
                </a:ext>
              </a:extLst>
            </p:cNvPr>
            <p:cNvSpPr/>
            <p:nvPr/>
          </p:nvSpPr>
          <p:spPr>
            <a:xfrm>
              <a:off x="421744" y="6618605"/>
              <a:ext cx="1411434" cy="52705"/>
            </a:xfrm>
            <a:prstGeom prst="rect">
              <a:avLst/>
            </a:prstGeom>
            <a:solidFill>
              <a:srgbClr val="2792B8"/>
            </a:solidFill>
            <a:ln>
              <a:solidFill>
                <a:srgbClr val="2792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DE" b="1"/>
            </a:p>
          </p:txBody>
        </p:sp>
      </p:grpSp>
      <p:sp>
        <p:nvSpPr>
          <p:cNvPr id="25" name="Textfeld 28">
            <a:extLst>
              <a:ext uri="{FF2B5EF4-FFF2-40B4-BE49-F238E27FC236}">
                <a16:creationId xmlns:a16="http://schemas.microsoft.com/office/drawing/2014/main" id="{97EFB461-8127-4F6D-A97C-E49A019B239E}"/>
              </a:ext>
            </a:extLst>
          </p:cNvPr>
          <p:cNvSpPr txBox="1"/>
          <p:nvPr/>
        </p:nvSpPr>
        <p:spPr>
          <a:xfrm>
            <a:off x="6406170" y="2212206"/>
            <a:ext cx="2238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Transformation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Connection between</a:t>
            </a:r>
          </a:p>
          <a:p>
            <a:pPr algn="ctr"/>
            <a:r>
              <a:rPr lang="en-GB" b="1" dirty="0"/>
              <a:t>two different Datums</a:t>
            </a:r>
          </a:p>
        </p:txBody>
      </p:sp>
      <p:sp>
        <p:nvSpPr>
          <p:cNvPr id="2" name="Textfeld 28">
            <a:extLst>
              <a:ext uri="{FF2B5EF4-FFF2-40B4-BE49-F238E27FC236}">
                <a16:creationId xmlns:a16="http://schemas.microsoft.com/office/drawing/2014/main" id="{E7050572-EFE7-99F6-8E20-CBE6BD83FBBC}"/>
              </a:ext>
            </a:extLst>
          </p:cNvPr>
          <p:cNvSpPr txBox="1"/>
          <p:nvPr/>
        </p:nvSpPr>
        <p:spPr>
          <a:xfrm>
            <a:off x="5672377" y="3488206"/>
            <a:ext cx="3895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*Use case – improved management of heights (ITRF1992 and ITRF2020 have a 9 cm difference in ellipsoidal height)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3E1F31-0E00-BFB5-D45F-648CC373528C}"/>
              </a:ext>
            </a:extLst>
          </p:cNvPr>
          <p:cNvSpPr/>
          <p:nvPr/>
        </p:nvSpPr>
        <p:spPr>
          <a:xfrm>
            <a:off x="3595498" y="2084873"/>
            <a:ext cx="1477008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New Geocentric Static Datum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2552DB-687C-4CB3-AE95-6C08FDE4D28B}"/>
              </a:ext>
            </a:extLst>
          </p:cNvPr>
          <p:cNvSpPr/>
          <p:nvPr/>
        </p:nvSpPr>
        <p:spPr>
          <a:xfrm>
            <a:off x="3644751" y="5966711"/>
            <a:ext cx="1403896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Old Geodetic Static Datum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6664C6-489E-C8BA-ABEF-66C5A4586EA4}"/>
              </a:ext>
            </a:extLst>
          </p:cNvPr>
          <p:cNvCxnSpPr/>
          <p:nvPr/>
        </p:nvCxnSpPr>
        <p:spPr>
          <a:xfrm flipH="1">
            <a:off x="4353052" y="4468997"/>
            <a:ext cx="0" cy="360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61EA5EF-9D62-83CE-DB26-52B29E4646FC}"/>
              </a:ext>
            </a:extLst>
          </p:cNvPr>
          <p:cNvSpPr/>
          <p:nvPr/>
        </p:nvSpPr>
        <p:spPr>
          <a:xfrm>
            <a:off x="3616176" y="4013544"/>
            <a:ext cx="1440452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7 parameter transformation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3EB8A1-21A6-5508-5906-E086C281C92B}"/>
              </a:ext>
            </a:extLst>
          </p:cNvPr>
          <p:cNvCxnSpPr/>
          <p:nvPr/>
        </p:nvCxnSpPr>
        <p:spPr>
          <a:xfrm flipV="1">
            <a:off x="4349955" y="2572442"/>
            <a:ext cx="0" cy="51305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1F8D22-FAC1-8BCB-AFA3-EC0111A2DE4C}"/>
              </a:ext>
            </a:extLst>
          </p:cNvPr>
          <p:cNvSpPr/>
          <p:nvPr/>
        </p:nvSpPr>
        <p:spPr>
          <a:xfrm>
            <a:off x="3725144" y="917492"/>
            <a:ext cx="12523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1016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Static Datum</a:t>
            </a:r>
            <a:endParaRPr kumimoji="0" lang="en-US" sz="1800" b="0" i="0" u="none" strike="noStrike" kern="1200" cap="none" spc="0" normalizeH="0" baseline="0" noProof="0">
              <a:ln w="10160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735AB0-6E89-911F-57CE-E973B380B6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5535" y="1211063"/>
            <a:ext cx="943448" cy="9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B89283-4E82-3DE8-B941-DEFE413D23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5535" y="5114125"/>
            <a:ext cx="943448" cy="900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6F09CAC-2D06-C162-47A3-E9A6B6373B1C}"/>
              </a:ext>
            </a:extLst>
          </p:cNvPr>
          <p:cNvSpPr/>
          <p:nvPr/>
        </p:nvSpPr>
        <p:spPr>
          <a:xfrm>
            <a:off x="3939705" y="3202360"/>
            <a:ext cx="792000" cy="792000"/>
          </a:xfrm>
          <a:prstGeom prst="ellipse">
            <a:avLst/>
          </a:prstGeom>
          <a:solidFill>
            <a:srgbClr val="00284F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83">
            <a:extLst>
              <a:ext uri="{FF2B5EF4-FFF2-40B4-BE49-F238E27FC236}">
                <a16:creationId xmlns:a16="http://schemas.microsoft.com/office/drawing/2014/main" id="{183A10FC-EB5B-0130-FE07-01FB36605930}"/>
              </a:ext>
            </a:extLst>
          </p:cNvPr>
          <p:cNvSpPr/>
          <p:nvPr/>
        </p:nvSpPr>
        <p:spPr>
          <a:xfrm>
            <a:off x="3960483" y="3726410"/>
            <a:ext cx="773907" cy="0"/>
          </a:xfrm>
          <a:custGeom>
            <a:avLst/>
            <a:gdLst>
              <a:gd name="connsiteX0" fmla="*/ 0 w 773907"/>
              <a:gd name="connsiteY0" fmla="*/ 39238 h 63110"/>
              <a:gd name="connsiteX1" fmla="*/ 90488 w 773907"/>
              <a:gd name="connsiteY1" fmla="*/ 13044 h 63110"/>
              <a:gd name="connsiteX2" fmla="*/ 233363 w 773907"/>
              <a:gd name="connsiteY2" fmla="*/ 63051 h 63110"/>
              <a:gd name="connsiteX3" fmla="*/ 388144 w 773907"/>
              <a:gd name="connsiteY3" fmla="*/ 1138 h 63110"/>
              <a:gd name="connsiteX4" fmla="*/ 542925 w 773907"/>
              <a:gd name="connsiteY4" fmla="*/ 53526 h 63110"/>
              <a:gd name="connsiteX5" fmla="*/ 700088 w 773907"/>
              <a:gd name="connsiteY5" fmla="*/ 1138 h 63110"/>
              <a:gd name="connsiteX6" fmla="*/ 773907 w 773907"/>
              <a:gd name="connsiteY6" fmla="*/ 22569 h 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907" h="63110">
                <a:moveTo>
                  <a:pt x="0" y="39238"/>
                </a:moveTo>
                <a:cubicBezTo>
                  <a:pt x="25797" y="24156"/>
                  <a:pt x="51594" y="9075"/>
                  <a:pt x="90488" y="13044"/>
                </a:cubicBezTo>
                <a:cubicBezTo>
                  <a:pt x="129382" y="17013"/>
                  <a:pt x="183754" y="65035"/>
                  <a:pt x="233363" y="63051"/>
                </a:cubicBezTo>
                <a:cubicBezTo>
                  <a:pt x="282972" y="61067"/>
                  <a:pt x="336550" y="2725"/>
                  <a:pt x="388144" y="1138"/>
                </a:cubicBezTo>
                <a:cubicBezTo>
                  <a:pt x="439738" y="-450"/>
                  <a:pt x="490934" y="53526"/>
                  <a:pt x="542925" y="53526"/>
                </a:cubicBezTo>
                <a:cubicBezTo>
                  <a:pt x="594916" y="53526"/>
                  <a:pt x="661591" y="6297"/>
                  <a:pt x="700088" y="1138"/>
                </a:cubicBezTo>
                <a:cubicBezTo>
                  <a:pt x="738585" y="-4022"/>
                  <a:pt x="756246" y="9273"/>
                  <a:pt x="773907" y="2256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12742E5-9658-5CCD-5F37-B4A762499226}"/>
              </a:ext>
            </a:extLst>
          </p:cNvPr>
          <p:cNvSpPr/>
          <p:nvPr/>
        </p:nvSpPr>
        <p:spPr>
          <a:xfrm>
            <a:off x="3907321" y="3172134"/>
            <a:ext cx="864000" cy="864000"/>
          </a:xfrm>
          <a:prstGeom prst="ellipse">
            <a:avLst/>
          </a:prstGeom>
          <a:noFill/>
          <a:ln w="44450">
            <a:solidFill>
              <a:srgbClr val="002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705EC60-DAC4-D70B-53E5-125B40798BE3}"/>
              </a:ext>
            </a:extLst>
          </p:cNvPr>
          <p:cNvSpPr/>
          <p:nvPr/>
        </p:nvSpPr>
        <p:spPr>
          <a:xfrm rot="19028821">
            <a:off x="4171945" y="3534529"/>
            <a:ext cx="360000" cy="360000"/>
          </a:xfrm>
          <a:prstGeom prst="arc">
            <a:avLst>
              <a:gd name="adj1" fmla="val 13049197"/>
              <a:gd name="adj2" fmla="val 2767650"/>
            </a:avLst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B39572EB-D3B5-3983-CD9B-BB95AD6BEB0E}"/>
              </a:ext>
            </a:extLst>
          </p:cNvPr>
          <p:cNvSpPr/>
          <p:nvPr/>
        </p:nvSpPr>
        <p:spPr>
          <a:xfrm rot="18985037">
            <a:off x="4098461" y="3372173"/>
            <a:ext cx="504000" cy="504000"/>
          </a:xfrm>
          <a:prstGeom prst="arc">
            <a:avLst>
              <a:gd name="adj1" fmla="val 15067826"/>
              <a:gd name="adj2" fmla="val 1090798"/>
            </a:avLst>
          </a:prstGeom>
          <a:ln w="25400" cap="rnd">
            <a:solidFill>
              <a:schemeClr val="bg1"/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65E0B2-7384-FC8C-EF5C-D01A6560188C}"/>
              </a:ext>
            </a:extLst>
          </p:cNvPr>
          <p:cNvSpPr/>
          <p:nvPr/>
        </p:nvSpPr>
        <p:spPr>
          <a:xfrm>
            <a:off x="3740739" y="4821078"/>
            <a:ext cx="12523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1016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Static Datum</a:t>
            </a:r>
            <a:endParaRPr kumimoji="0" lang="en-US" sz="1800" b="0" i="0" u="none" strike="noStrike" kern="1200" cap="none" spc="0" normalizeH="0" baseline="0" noProof="0">
              <a:ln w="10160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1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D00C1-927E-4D5C-9F52-FBE164283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E139AC-10EA-3625-AC35-D3F5FA660D61}"/>
              </a:ext>
            </a:extLst>
          </p:cNvPr>
          <p:cNvGrpSpPr/>
          <p:nvPr/>
        </p:nvGrpSpPr>
        <p:grpSpPr>
          <a:xfrm>
            <a:off x="10070436" y="5671144"/>
            <a:ext cx="2531327" cy="1220833"/>
            <a:chOff x="0" y="5637167"/>
            <a:chExt cx="2531327" cy="1220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328F6B-DEA2-FF60-A876-D77EE83F0298}"/>
                </a:ext>
              </a:extLst>
            </p:cNvPr>
            <p:cNvSpPr/>
            <p:nvPr/>
          </p:nvSpPr>
          <p:spPr>
            <a:xfrm>
              <a:off x="0" y="5637167"/>
              <a:ext cx="2531327" cy="122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b="1" dirty="0"/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12E0627D-DDDD-EEBD-C909-E9886F2A2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04" y="5854065"/>
              <a:ext cx="1700767" cy="10039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STRONGER.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TOGETHER.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26DC18-C24F-7094-6BBB-DFA7884EAB6E}"/>
                </a:ext>
              </a:extLst>
            </p:cNvPr>
            <p:cNvSpPr/>
            <p:nvPr/>
          </p:nvSpPr>
          <p:spPr>
            <a:xfrm>
              <a:off x="421744" y="6618605"/>
              <a:ext cx="1411434" cy="52705"/>
            </a:xfrm>
            <a:prstGeom prst="rect">
              <a:avLst/>
            </a:prstGeom>
            <a:solidFill>
              <a:srgbClr val="2792B8"/>
            </a:solidFill>
            <a:ln>
              <a:solidFill>
                <a:srgbClr val="2792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DE" b="1"/>
            </a:p>
          </p:txBody>
        </p:sp>
      </p:grpSp>
      <p:sp>
        <p:nvSpPr>
          <p:cNvPr id="84" name="Trapezoid 83">
            <a:extLst>
              <a:ext uri="{FF2B5EF4-FFF2-40B4-BE49-F238E27FC236}">
                <a16:creationId xmlns:a16="http://schemas.microsoft.com/office/drawing/2014/main" id="{4C549571-12F9-397C-8A65-75E8AFA51A2A}"/>
              </a:ext>
            </a:extLst>
          </p:cNvPr>
          <p:cNvSpPr/>
          <p:nvPr/>
        </p:nvSpPr>
        <p:spPr>
          <a:xfrm>
            <a:off x="4994904" y="2725656"/>
            <a:ext cx="6873016" cy="2991206"/>
          </a:xfrm>
          <a:prstGeom prst="trapezoid">
            <a:avLst>
              <a:gd name="adj" fmla="val 3919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32BC3-5170-FDCC-0BD9-FE94EE637112}"/>
              </a:ext>
            </a:extLst>
          </p:cNvPr>
          <p:cNvSpPr/>
          <p:nvPr/>
        </p:nvSpPr>
        <p:spPr>
          <a:xfrm>
            <a:off x="6685593" y="6382528"/>
            <a:ext cx="449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www.sli.do  </a:t>
            </a:r>
            <a:r>
              <a:rPr lang="en-US" sz="2400" b="1" dirty="0">
                <a:solidFill>
                  <a:schemeClr val="bg1"/>
                </a:solidFill>
              </a:rPr>
              <a:t>#AGRS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51" name="Multiplikationszeichen 50">
            <a:extLst>
              <a:ext uri="{FF2B5EF4-FFF2-40B4-BE49-F238E27FC236}">
                <a16:creationId xmlns:a16="http://schemas.microsoft.com/office/drawing/2014/main" id="{20F73003-80B5-3BC8-B615-24625324C832}"/>
              </a:ext>
            </a:extLst>
          </p:cNvPr>
          <p:cNvSpPr/>
          <p:nvPr/>
        </p:nvSpPr>
        <p:spPr>
          <a:xfrm>
            <a:off x="7156160" y="2938353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Multiplikationszeichen 51">
            <a:extLst>
              <a:ext uri="{FF2B5EF4-FFF2-40B4-BE49-F238E27FC236}">
                <a16:creationId xmlns:a16="http://schemas.microsoft.com/office/drawing/2014/main" id="{52933CCA-3A5F-B1E2-E230-01BBA309359C}"/>
              </a:ext>
            </a:extLst>
          </p:cNvPr>
          <p:cNvSpPr/>
          <p:nvPr/>
        </p:nvSpPr>
        <p:spPr>
          <a:xfrm>
            <a:off x="5955375" y="4514461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Multiplikationszeichen 52">
            <a:extLst>
              <a:ext uri="{FF2B5EF4-FFF2-40B4-BE49-F238E27FC236}">
                <a16:creationId xmlns:a16="http://schemas.microsoft.com/office/drawing/2014/main" id="{296D1EA3-C591-0583-63E8-78C4667181CD}"/>
              </a:ext>
            </a:extLst>
          </p:cNvPr>
          <p:cNvSpPr/>
          <p:nvPr/>
        </p:nvSpPr>
        <p:spPr>
          <a:xfrm>
            <a:off x="10384782" y="4061535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Multiplikationszeichen 53">
            <a:extLst>
              <a:ext uri="{FF2B5EF4-FFF2-40B4-BE49-F238E27FC236}">
                <a16:creationId xmlns:a16="http://schemas.microsoft.com/office/drawing/2014/main" id="{A734E45A-6015-D556-6311-A10A1884D5E1}"/>
              </a:ext>
            </a:extLst>
          </p:cNvPr>
          <p:cNvSpPr/>
          <p:nvPr/>
        </p:nvSpPr>
        <p:spPr>
          <a:xfrm>
            <a:off x="7730204" y="3941446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Multiplikationszeichen 59">
            <a:extLst>
              <a:ext uri="{FF2B5EF4-FFF2-40B4-BE49-F238E27FC236}">
                <a16:creationId xmlns:a16="http://schemas.microsoft.com/office/drawing/2014/main" id="{48040D1A-FB1E-2E07-250C-EEE5C68216A3}"/>
              </a:ext>
            </a:extLst>
          </p:cNvPr>
          <p:cNvSpPr/>
          <p:nvPr/>
        </p:nvSpPr>
        <p:spPr>
          <a:xfrm>
            <a:off x="8431412" y="3175035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Multiplikationszeichen 60">
            <a:extLst>
              <a:ext uri="{FF2B5EF4-FFF2-40B4-BE49-F238E27FC236}">
                <a16:creationId xmlns:a16="http://schemas.microsoft.com/office/drawing/2014/main" id="{51B177EB-61DB-2377-221A-4BEAD96B918C}"/>
              </a:ext>
            </a:extLst>
          </p:cNvPr>
          <p:cNvSpPr/>
          <p:nvPr/>
        </p:nvSpPr>
        <p:spPr>
          <a:xfrm>
            <a:off x="7042019" y="5042123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Multiplikationszeichen 61">
            <a:extLst>
              <a:ext uri="{FF2B5EF4-FFF2-40B4-BE49-F238E27FC236}">
                <a16:creationId xmlns:a16="http://schemas.microsoft.com/office/drawing/2014/main" id="{CCBD1AB4-2F20-939D-8D2E-DDC919326CB6}"/>
              </a:ext>
            </a:extLst>
          </p:cNvPr>
          <p:cNvSpPr/>
          <p:nvPr/>
        </p:nvSpPr>
        <p:spPr>
          <a:xfrm>
            <a:off x="10888428" y="5102732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Multiplikationszeichen 62">
            <a:extLst>
              <a:ext uri="{FF2B5EF4-FFF2-40B4-BE49-F238E27FC236}">
                <a16:creationId xmlns:a16="http://schemas.microsoft.com/office/drawing/2014/main" id="{5006091F-F617-CD0A-997D-4DD7F0B66AB5}"/>
              </a:ext>
            </a:extLst>
          </p:cNvPr>
          <p:cNvSpPr/>
          <p:nvPr/>
        </p:nvSpPr>
        <p:spPr>
          <a:xfrm>
            <a:off x="6345614" y="3591162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Multiplikationszeichen 63">
            <a:extLst>
              <a:ext uri="{FF2B5EF4-FFF2-40B4-BE49-F238E27FC236}">
                <a16:creationId xmlns:a16="http://schemas.microsoft.com/office/drawing/2014/main" id="{2FD83D5E-610B-D914-EA9E-8DF244E563AA}"/>
              </a:ext>
            </a:extLst>
          </p:cNvPr>
          <p:cNvSpPr/>
          <p:nvPr/>
        </p:nvSpPr>
        <p:spPr>
          <a:xfrm>
            <a:off x="8912619" y="4490683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Multiplikationszeichen 64">
            <a:extLst>
              <a:ext uri="{FF2B5EF4-FFF2-40B4-BE49-F238E27FC236}">
                <a16:creationId xmlns:a16="http://schemas.microsoft.com/office/drawing/2014/main" id="{57685222-5D9D-E358-BE2C-9001D2F9BBBE}"/>
              </a:ext>
            </a:extLst>
          </p:cNvPr>
          <p:cNvSpPr/>
          <p:nvPr/>
        </p:nvSpPr>
        <p:spPr>
          <a:xfrm>
            <a:off x="9660768" y="5112720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Multiplikationszeichen 65">
            <a:extLst>
              <a:ext uri="{FF2B5EF4-FFF2-40B4-BE49-F238E27FC236}">
                <a16:creationId xmlns:a16="http://schemas.microsoft.com/office/drawing/2014/main" id="{0A96DCA9-E02E-D3AE-6ED5-5B9B7D606DA8}"/>
              </a:ext>
            </a:extLst>
          </p:cNvPr>
          <p:cNvSpPr/>
          <p:nvPr/>
        </p:nvSpPr>
        <p:spPr>
          <a:xfrm>
            <a:off x="9652213" y="2886241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Multiplikationszeichen 66">
            <a:extLst>
              <a:ext uri="{FF2B5EF4-FFF2-40B4-BE49-F238E27FC236}">
                <a16:creationId xmlns:a16="http://schemas.microsoft.com/office/drawing/2014/main" id="{0476EE50-7D6C-96D5-C00C-F13B4BFFAE99}"/>
              </a:ext>
            </a:extLst>
          </p:cNvPr>
          <p:cNvSpPr/>
          <p:nvPr/>
        </p:nvSpPr>
        <p:spPr>
          <a:xfrm>
            <a:off x="9087408" y="3788301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Multiplikationszeichen 77">
            <a:extLst>
              <a:ext uri="{FF2B5EF4-FFF2-40B4-BE49-F238E27FC236}">
                <a16:creationId xmlns:a16="http://schemas.microsoft.com/office/drawing/2014/main" id="{9AC4DC05-8E65-4739-7A64-AE846871F979}"/>
              </a:ext>
            </a:extLst>
          </p:cNvPr>
          <p:cNvSpPr/>
          <p:nvPr/>
        </p:nvSpPr>
        <p:spPr>
          <a:xfrm>
            <a:off x="9699857" y="3516078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ultiplikationszeichen 27">
            <a:extLst>
              <a:ext uri="{FF2B5EF4-FFF2-40B4-BE49-F238E27FC236}">
                <a16:creationId xmlns:a16="http://schemas.microsoft.com/office/drawing/2014/main" id="{01871AC0-A6B8-BCF6-F06E-BE2E8473BFCC}"/>
              </a:ext>
            </a:extLst>
          </p:cNvPr>
          <p:cNvSpPr/>
          <p:nvPr/>
        </p:nvSpPr>
        <p:spPr>
          <a:xfrm>
            <a:off x="692923" y="3709725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FAD9B59-5A8A-8075-F77B-8A838B595DE8}"/>
              </a:ext>
            </a:extLst>
          </p:cNvPr>
          <p:cNvSpPr txBox="1"/>
          <p:nvPr/>
        </p:nvSpPr>
        <p:spPr>
          <a:xfrm>
            <a:off x="1109393" y="3709725"/>
            <a:ext cx="361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Marker in Old Static Datum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00CF140-1CC4-8500-CA24-356F21FEDB92}"/>
              </a:ext>
            </a:extLst>
          </p:cNvPr>
          <p:cNvSpPr txBox="1"/>
          <p:nvPr/>
        </p:nvSpPr>
        <p:spPr>
          <a:xfrm>
            <a:off x="639788" y="3203746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19CE43D-C4A9-FCC2-6F78-12A90B5CA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55" y="1477236"/>
            <a:ext cx="7769716" cy="132556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/>
            <a:r>
              <a:rPr lang="en-AU" sz="2000" dirty="0">
                <a:cs typeface="Arial"/>
              </a:rPr>
              <a:t>Estimation of the Transformation Parameters</a:t>
            </a:r>
          </a:p>
          <a:p>
            <a:pPr marL="342900" indent="-342900"/>
            <a:r>
              <a:rPr lang="en-AU" sz="2000" dirty="0">
                <a:cs typeface="Arial"/>
              </a:rPr>
              <a:t>Common Points in OLD and NEW static datum (minimum three points)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Inversion of the </a:t>
            </a:r>
            <a:r>
              <a:rPr lang="en-AU" sz="2000" dirty="0" err="1"/>
              <a:t>Helmert</a:t>
            </a:r>
            <a:r>
              <a:rPr lang="en-AU" sz="2000" dirty="0"/>
              <a:t> Transformation equation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9D39D0-E61C-7350-5473-E792E1FF1082}"/>
              </a:ext>
            </a:extLst>
          </p:cNvPr>
          <p:cNvSpPr txBox="1">
            <a:spLocks/>
          </p:cNvSpPr>
          <p:nvPr/>
        </p:nvSpPr>
        <p:spPr>
          <a:xfrm>
            <a:off x="-1" y="1047"/>
            <a:ext cx="8802029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Parameters</a:t>
            </a:r>
            <a:endParaRPr lang="en-GB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809A6BD9-48D9-AE73-20A7-B0CF0CB4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0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ECFCC-00F8-88A9-D693-7807FCB7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7CFD7C5-8F48-D9F4-CFCF-4484640839FC}"/>
              </a:ext>
            </a:extLst>
          </p:cNvPr>
          <p:cNvGrpSpPr/>
          <p:nvPr/>
        </p:nvGrpSpPr>
        <p:grpSpPr>
          <a:xfrm>
            <a:off x="10070436" y="5671144"/>
            <a:ext cx="2531327" cy="1220833"/>
            <a:chOff x="0" y="5637167"/>
            <a:chExt cx="2531327" cy="122083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B4AF25-8113-3A32-AF94-3F0849722D98}"/>
                </a:ext>
              </a:extLst>
            </p:cNvPr>
            <p:cNvSpPr/>
            <p:nvPr/>
          </p:nvSpPr>
          <p:spPr>
            <a:xfrm>
              <a:off x="0" y="5637167"/>
              <a:ext cx="2531327" cy="122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b="1" dirty="0"/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596C9C49-A121-90CB-1E9E-DBFFCFF0D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04" y="5854065"/>
              <a:ext cx="1700767" cy="10039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STRONGER.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TOGETHER.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C263E4-A550-3A14-33CA-DAA5FC42AA43}"/>
                </a:ext>
              </a:extLst>
            </p:cNvPr>
            <p:cNvSpPr/>
            <p:nvPr/>
          </p:nvSpPr>
          <p:spPr>
            <a:xfrm>
              <a:off x="421744" y="6618605"/>
              <a:ext cx="1411434" cy="52705"/>
            </a:xfrm>
            <a:prstGeom prst="rect">
              <a:avLst/>
            </a:prstGeom>
            <a:solidFill>
              <a:srgbClr val="2792B8"/>
            </a:solidFill>
            <a:ln>
              <a:solidFill>
                <a:srgbClr val="2792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DE" b="1"/>
            </a:p>
          </p:txBody>
        </p:sp>
      </p:grpSp>
      <p:sp>
        <p:nvSpPr>
          <p:cNvPr id="84" name="Trapezoid 83">
            <a:extLst>
              <a:ext uri="{FF2B5EF4-FFF2-40B4-BE49-F238E27FC236}">
                <a16:creationId xmlns:a16="http://schemas.microsoft.com/office/drawing/2014/main" id="{3BA41418-A39E-0B8A-A2E5-C2E0524258CD}"/>
              </a:ext>
            </a:extLst>
          </p:cNvPr>
          <p:cNvSpPr/>
          <p:nvPr/>
        </p:nvSpPr>
        <p:spPr>
          <a:xfrm>
            <a:off x="4999594" y="2733762"/>
            <a:ext cx="6873016" cy="2991206"/>
          </a:xfrm>
          <a:prstGeom prst="trapezoid">
            <a:avLst>
              <a:gd name="adj" fmla="val 3919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F632A1EF-5883-24D4-EBB8-598D56FAFF3E}"/>
              </a:ext>
            </a:extLst>
          </p:cNvPr>
          <p:cNvSpPr/>
          <p:nvPr/>
        </p:nvSpPr>
        <p:spPr>
          <a:xfrm>
            <a:off x="9706115" y="2948705"/>
            <a:ext cx="234618" cy="236682"/>
          </a:xfrm>
          <a:prstGeom prst="ellipse">
            <a:avLst/>
          </a:prstGeom>
          <a:solidFill>
            <a:srgbClr val="0F76E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71B59499-0756-29D4-E8F9-0AB6C54A7CBC}"/>
              </a:ext>
            </a:extLst>
          </p:cNvPr>
          <p:cNvSpPr/>
          <p:nvPr/>
        </p:nvSpPr>
        <p:spPr>
          <a:xfrm>
            <a:off x="10950597" y="5161859"/>
            <a:ext cx="234618" cy="236682"/>
          </a:xfrm>
          <a:prstGeom prst="ellipse">
            <a:avLst/>
          </a:prstGeom>
          <a:solidFill>
            <a:srgbClr val="0F76E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BC208F3D-E266-00AF-9921-50227E8195D8}"/>
              </a:ext>
            </a:extLst>
          </p:cNvPr>
          <p:cNvSpPr/>
          <p:nvPr/>
        </p:nvSpPr>
        <p:spPr>
          <a:xfrm>
            <a:off x="9149577" y="3850765"/>
            <a:ext cx="234618" cy="236682"/>
          </a:xfrm>
          <a:prstGeom prst="ellipse">
            <a:avLst/>
          </a:prstGeom>
          <a:solidFill>
            <a:srgbClr val="0F76E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48A8BA3-01B3-7387-649E-6A161CDA02C3}"/>
              </a:ext>
            </a:extLst>
          </p:cNvPr>
          <p:cNvSpPr/>
          <p:nvPr/>
        </p:nvSpPr>
        <p:spPr>
          <a:xfrm>
            <a:off x="6407783" y="3653626"/>
            <a:ext cx="234618" cy="236682"/>
          </a:xfrm>
          <a:prstGeom prst="ellipse">
            <a:avLst/>
          </a:prstGeom>
          <a:solidFill>
            <a:srgbClr val="0F76E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8E4C69-AEE1-4A62-9C63-7AEC2BDBF616}"/>
              </a:ext>
            </a:extLst>
          </p:cNvPr>
          <p:cNvSpPr/>
          <p:nvPr/>
        </p:nvSpPr>
        <p:spPr>
          <a:xfrm>
            <a:off x="6685593" y="6382528"/>
            <a:ext cx="449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www.sli.do  </a:t>
            </a:r>
            <a:r>
              <a:rPr lang="en-US" sz="2400" b="1" dirty="0">
                <a:solidFill>
                  <a:schemeClr val="bg1"/>
                </a:solidFill>
              </a:rPr>
              <a:t>#AGRS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56" name="Foliennummernplatzhalter 55">
            <a:extLst>
              <a:ext uri="{FF2B5EF4-FFF2-40B4-BE49-F238E27FC236}">
                <a16:creationId xmlns:a16="http://schemas.microsoft.com/office/drawing/2014/main" id="{8C36E4DB-2483-C362-64F3-FFE04304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78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3726C3-1434-4562-AE7D-DE66483C9F5C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51" name="Multiplikationszeichen 50">
            <a:extLst>
              <a:ext uri="{FF2B5EF4-FFF2-40B4-BE49-F238E27FC236}">
                <a16:creationId xmlns:a16="http://schemas.microsoft.com/office/drawing/2014/main" id="{0B012CAC-750D-46EF-5C9F-36FF9CABC402}"/>
              </a:ext>
            </a:extLst>
          </p:cNvPr>
          <p:cNvSpPr/>
          <p:nvPr/>
        </p:nvSpPr>
        <p:spPr>
          <a:xfrm>
            <a:off x="7160850" y="2939751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Multiplikationszeichen 51">
            <a:extLst>
              <a:ext uri="{FF2B5EF4-FFF2-40B4-BE49-F238E27FC236}">
                <a16:creationId xmlns:a16="http://schemas.microsoft.com/office/drawing/2014/main" id="{9AA10E8C-38B8-CCBB-5E97-40A25B297C1A}"/>
              </a:ext>
            </a:extLst>
          </p:cNvPr>
          <p:cNvSpPr/>
          <p:nvPr/>
        </p:nvSpPr>
        <p:spPr>
          <a:xfrm>
            <a:off x="5960065" y="4515859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Multiplikationszeichen 52">
            <a:extLst>
              <a:ext uri="{FF2B5EF4-FFF2-40B4-BE49-F238E27FC236}">
                <a16:creationId xmlns:a16="http://schemas.microsoft.com/office/drawing/2014/main" id="{5362BA7B-A231-A79B-1FFE-067023FF801F}"/>
              </a:ext>
            </a:extLst>
          </p:cNvPr>
          <p:cNvSpPr/>
          <p:nvPr/>
        </p:nvSpPr>
        <p:spPr>
          <a:xfrm>
            <a:off x="10389472" y="4062933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Multiplikationszeichen 53">
            <a:extLst>
              <a:ext uri="{FF2B5EF4-FFF2-40B4-BE49-F238E27FC236}">
                <a16:creationId xmlns:a16="http://schemas.microsoft.com/office/drawing/2014/main" id="{4D3D0BA2-8A0A-5A15-B3FE-8EEE73A77234}"/>
              </a:ext>
            </a:extLst>
          </p:cNvPr>
          <p:cNvSpPr/>
          <p:nvPr/>
        </p:nvSpPr>
        <p:spPr>
          <a:xfrm>
            <a:off x="7734894" y="3942844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Multiplikationszeichen 59">
            <a:extLst>
              <a:ext uri="{FF2B5EF4-FFF2-40B4-BE49-F238E27FC236}">
                <a16:creationId xmlns:a16="http://schemas.microsoft.com/office/drawing/2014/main" id="{E5ADA354-2CA9-AD0B-A380-382AD7732C3E}"/>
              </a:ext>
            </a:extLst>
          </p:cNvPr>
          <p:cNvSpPr/>
          <p:nvPr/>
        </p:nvSpPr>
        <p:spPr>
          <a:xfrm>
            <a:off x="8436102" y="3176433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Multiplikationszeichen 60">
            <a:extLst>
              <a:ext uri="{FF2B5EF4-FFF2-40B4-BE49-F238E27FC236}">
                <a16:creationId xmlns:a16="http://schemas.microsoft.com/office/drawing/2014/main" id="{8B736597-DBBF-2216-9362-20432CFCC648}"/>
              </a:ext>
            </a:extLst>
          </p:cNvPr>
          <p:cNvSpPr/>
          <p:nvPr/>
        </p:nvSpPr>
        <p:spPr>
          <a:xfrm>
            <a:off x="7046709" y="5043521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Multiplikationszeichen 61">
            <a:extLst>
              <a:ext uri="{FF2B5EF4-FFF2-40B4-BE49-F238E27FC236}">
                <a16:creationId xmlns:a16="http://schemas.microsoft.com/office/drawing/2014/main" id="{C80AB9E4-BED9-B88F-92EC-71E52F78166C}"/>
              </a:ext>
            </a:extLst>
          </p:cNvPr>
          <p:cNvSpPr/>
          <p:nvPr/>
        </p:nvSpPr>
        <p:spPr>
          <a:xfrm>
            <a:off x="10893118" y="5104130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Multiplikationszeichen 62">
            <a:extLst>
              <a:ext uri="{FF2B5EF4-FFF2-40B4-BE49-F238E27FC236}">
                <a16:creationId xmlns:a16="http://schemas.microsoft.com/office/drawing/2014/main" id="{79F07B62-C21F-147A-FB8E-B07C80779347}"/>
              </a:ext>
            </a:extLst>
          </p:cNvPr>
          <p:cNvSpPr/>
          <p:nvPr/>
        </p:nvSpPr>
        <p:spPr>
          <a:xfrm>
            <a:off x="6350304" y="3592560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Multiplikationszeichen 63">
            <a:extLst>
              <a:ext uri="{FF2B5EF4-FFF2-40B4-BE49-F238E27FC236}">
                <a16:creationId xmlns:a16="http://schemas.microsoft.com/office/drawing/2014/main" id="{7AECD2B4-D11B-3FAB-6C15-985407CE4B24}"/>
              </a:ext>
            </a:extLst>
          </p:cNvPr>
          <p:cNvSpPr/>
          <p:nvPr/>
        </p:nvSpPr>
        <p:spPr>
          <a:xfrm>
            <a:off x="8917309" y="4492081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Multiplikationszeichen 64">
            <a:extLst>
              <a:ext uri="{FF2B5EF4-FFF2-40B4-BE49-F238E27FC236}">
                <a16:creationId xmlns:a16="http://schemas.microsoft.com/office/drawing/2014/main" id="{2BB9D8B7-C599-AE25-060B-FC2D3F915BA7}"/>
              </a:ext>
            </a:extLst>
          </p:cNvPr>
          <p:cNvSpPr/>
          <p:nvPr/>
        </p:nvSpPr>
        <p:spPr>
          <a:xfrm>
            <a:off x="9665458" y="5114118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Multiplikationszeichen 65">
            <a:extLst>
              <a:ext uri="{FF2B5EF4-FFF2-40B4-BE49-F238E27FC236}">
                <a16:creationId xmlns:a16="http://schemas.microsoft.com/office/drawing/2014/main" id="{A084163F-912B-2A64-7027-DA6792265C4A}"/>
              </a:ext>
            </a:extLst>
          </p:cNvPr>
          <p:cNvSpPr/>
          <p:nvPr/>
        </p:nvSpPr>
        <p:spPr>
          <a:xfrm>
            <a:off x="9656903" y="2887639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Multiplikationszeichen 66">
            <a:extLst>
              <a:ext uri="{FF2B5EF4-FFF2-40B4-BE49-F238E27FC236}">
                <a16:creationId xmlns:a16="http://schemas.microsoft.com/office/drawing/2014/main" id="{34B34636-6539-1CDA-F8C6-1CACCF2FE516}"/>
              </a:ext>
            </a:extLst>
          </p:cNvPr>
          <p:cNvSpPr/>
          <p:nvPr/>
        </p:nvSpPr>
        <p:spPr>
          <a:xfrm>
            <a:off x="9092098" y="3789699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C37331B7-283C-D765-59DD-4F6F605DA20F}"/>
              </a:ext>
            </a:extLst>
          </p:cNvPr>
          <p:cNvSpPr/>
          <p:nvPr/>
        </p:nvSpPr>
        <p:spPr>
          <a:xfrm>
            <a:off x="6582572" y="2921306"/>
            <a:ext cx="234618" cy="236682"/>
          </a:xfrm>
          <a:prstGeom prst="ellipse">
            <a:avLst/>
          </a:prstGeom>
          <a:solidFill>
            <a:srgbClr val="0F76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70B39D7A-7346-717C-852B-FDD14810A31A}"/>
              </a:ext>
            </a:extLst>
          </p:cNvPr>
          <p:cNvSpPr/>
          <p:nvPr/>
        </p:nvSpPr>
        <p:spPr>
          <a:xfrm>
            <a:off x="7792373" y="3430560"/>
            <a:ext cx="234618" cy="236682"/>
          </a:xfrm>
          <a:prstGeom prst="ellipse">
            <a:avLst/>
          </a:prstGeom>
          <a:solidFill>
            <a:srgbClr val="0F76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55C19E6-564B-894E-EDE4-1FCCBD463A54}"/>
              </a:ext>
            </a:extLst>
          </p:cNvPr>
          <p:cNvSpPr/>
          <p:nvPr/>
        </p:nvSpPr>
        <p:spPr>
          <a:xfrm>
            <a:off x="7061165" y="4448431"/>
            <a:ext cx="234618" cy="236682"/>
          </a:xfrm>
          <a:prstGeom prst="ellipse">
            <a:avLst/>
          </a:prstGeom>
          <a:solidFill>
            <a:srgbClr val="0F76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F373E61D-37F3-659F-39B6-2C8DDE2A3C3F}"/>
              </a:ext>
            </a:extLst>
          </p:cNvPr>
          <p:cNvSpPr/>
          <p:nvPr/>
        </p:nvSpPr>
        <p:spPr>
          <a:xfrm>
            <a:off x="10621740" y="3614083"/>
            <a:ext cx="234618" cy="236682"/>
          </a:xfrm>
          <a:prstGeom prst="ellipse">
            <a:avLst/>
          </a:prstGeom>
          <a:solidFill>
            <a:srgbClr val="0F76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A89D5FA5-CD85-1D22-DA81-C642F40ABE3B}"/>
              </a:ext>
            </a:extLst>
          </p:cNvPr>
          <p:cNvSpPr/>
          <p:nvPr/>
        </p:nvSpPr>
        <p:spPr>
          <a:xfrm>
            <a:off x="5720182" y="5202268"/>
            <a:ext cx="234618" cy="236682"/>
          </a:xfrm>
          <a:prstGeom prst="ellipse">
            <a:avLst/>
          </a:prstGeom>
          <a:solidFill>
            <a:srgbClr val="0F76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EF0A3567-31F2-F0D1-F89C-E86320EB9629}"/>
              </a:ext>
            </a:extLst>
          </p:cNvPr>
          <p:cNvSpPr/>
          <p:nvPr/>
        </p:nvSpPr>
        <p:spPr>
          <a:xfrm>
            <a:off x="8332605" y="4345320"/>
            <a:ext cx="234618" cy="236682"/>
          </a:xfrm>
          <a:prstGeom prst="ellipse">
            <a:avLst/>
          </a:prstGeom>
          <a:solidFill>
            <a:srgbClr val="0F76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782C0117-3809-030C-3943-9454330D3DA3}"/>
              </a:ext>
            </a:extLst>
          </p:cNvPr>
          <p:cNvSpPr/>
          <p:nvPr/>
        </p:nvSpPr>
        <p:spPr>
          <a:xfrm>
            <a:off x="8800925" y="5168458"/>
            <a:ext cx="234618" cy="236682"/>
          </a:xfrm>
          <a:prstGeom prst="ellipse">
            <a:avLst/>
          </a:prstGeom>
          <a:solidFill>
            <a:srgbClr val="0F76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Multiplikationszeichen 77">
            <a:extLst>
              <a:ext uri="{FF2B5EF4-FFF2-40B4-BE49-F238E27FC236}">
                <a16:creationId xmlns:a16="http://schemas.microsoft.com/office/drawing/2014/main" id="{1DB65670-F60F-425F-C531-2569E3F54551}"/>
              </a:ext>
            </a:extLst>
          </p:cNvPr>
          <p:cNvSpPr/>
          <p:nvPr/>
        </p:nvSpPr>
        <p:spPr>
          <a:xfrm>
            <a:off x="9704547" y="3517476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ikationszeichen 35">
            <a:extLst>
              <a:ext uri="{FF2B5EF4-FFF2-40B4-BE49-F238E27FC236}">
                <a16:creationId xmlns:a16="http://schemas.microsoft.com/office/drawing/2014/main" id="{7D97013A-31C3-EC54-7832-9226C75302FC}"/>
              </a:ext>
            </a:extLst>
          </p:cNvPr>
          <p:cNvSpPr/>
          <p:nvPr/>
        </p:nvSpPr>
        <p:spPr>
          <a:xfrm>
            <a:off x="6350304" y="3592560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ultiplikationszeichen 37">
            <a:extLst>
              <a:ext uri="{FF2B5EF4-FFF2-40B4-BE49-F238E27FC236}">
                <a16:creationId xmlns:a16="http://schemas.microsoft.com/office/drawing/2014/main" id="{63F780F6-4A28-7514-669D-85D46B679B1F}"/>
              </a:ext>
            </a:extLst>
          </p:cNvPr>
          <p:cNvSpPr/>
          <p:nvPr/>
        </p:nvSpPr>
        <p:spPr>
          <a:xfrm>
            <a:off x="692923" y="3709725"/>
            <a:ext cx="349577" cy="358815"/>
          </a:xfrm>
          <a:prstGeom prst="mathMultiply">
            <a:avLst>
              <a:gd name="adj1" fmla="val 5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A711CDE-A760-F6D9-6539-185741B28BF4}"/>
              </a:ext>
            </a:extLst>
          </p:cNvPr>
          <p:cNvSpPr txBox="1"/>
          <p:nvPr/>
        </p:nvSpPr>
        <p:spPr>
          <a:xfrm>
            <a:off x="1109393" y="3709725"/>
            <a:ext cx="3619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Marker in Old Static Datum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Marker in New Static Datum</a:t>
            </a:r>
          </a:p>
          <a:p>
            <a:endParaRPr lang="en-GB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C1BF5C2-D207-744F-2783-60E740FC0F87}"/>
              </a:ext>
            </a:extLst>
          </p:cNvPr>
          <p:cNvSpPr/>
          <p:nvPr/>
        </p:nvSpPr>
        <p:spPr>
          <a:xfrm>
            <a:off x="750402" y="4343041"/>
            <a:ext cx="234618" cy="236682"/>
          </a:xfrm>
          <a:prstGeom prst="ellipse">
            <a:avLst/>
          </a:prstGeom>
          <a:solidFill>
            <a:srgbClr val="0F76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E3A21F1-CD1A-4DA2-318D-CB46255CF06E}"/>
              </a:ext>
            </a:extLst>
          </p:cNvPr>
          <p:cNvSpPr txBox="1"/>
          <p:nvPr/>
        </p:nvSpPr>
        <p:spPr>
          <a:xfrm>
            <a:off x="639788" y="3203746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CB59F4-95E6-11AB-410A-4E404265006D}"/>
              </a:ext>
            </a:extLst>
          </p:cNvPr>
          <p:cNvSpPr txBox="1">
            <a:spLocks/>
          </p:cNvSpPr>
          <p:nvPr/>
        </p:nvSpPr>
        <p:spPr>
          <a:xfrm>
            <a:off x="-1" y="1047"/>
            <a:ext cx="8802029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Parameters</a:t>
            </a:r>
          </a:p>
        </p:txBody>
      </p:sp>
      <p:pic>
        <p:nvPicPr>
          <p:cNvPr id="9" name="Picture 8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2478C010-6C4C-98FD-24D4-F6A343AA7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E622B18-9AB8-18F1-90EF-86436F8A420F}"/>
              </a:ext>
            </a:extLst>
          </p:cNvPr>
          <p:cNvSpPr txBox="1">
            <a:spLocks/>
          </p:cNvSpPr>
          <p:nvPr/>
        </p:nvSpPr>
        <p:spPr>
          <a:xfrm>
            <a:off x="516155" y="1477236"/>
            <a:ext cx="7769716" cy="13255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AU" sz="2000" dirty="0">
                <a:cs typeface="Arial"/>
              </a:rPr>
              <a:t>Estimation of the Transformation Parameters</a:t>
            </a:r>
          </a:p>
          <a:p>
            <a:pPr marL="342900" indent="-342900"/>
            <a:r>
              <a:rPr lang="en-AU" sz="2000" dirty="0">
                <a:cs typeface="Arial"/>
              </a:rPr>
              <a:t>Common Points in OLD and NEW static datum (minimum three points)</a:t>
            </a:r>
          </a:p>
          <a:p>
            <a:pPr marL="342900" indent="-342900"/>
            <a:r>
              <a:rPr lang="en-AU" sz="2000" dirty="0"/>
              <a:t>Inversion of the </a:t>
            </a:r>
            <a:r>
              <a:rPr lang="en-AU" sz="2000" dirty="0" err="1"/>
              <a:t>Helmert</a:t>
            </a:r>
            <a:r>
              <a:rPr lang="en-AU" sz="2000" dirty="0"/>
              <a:t> Transformation equation</a:t>
            </a:r>
          </a:p>
        </p:txBody>
      </p:sp>
    </p:spTree>
    <p:extLst>
      <p:ext uri="{BB962C8B-B14F-4D97-AF65-F5344CB8AC3E}">
        <p14:creationId xmlns:p14="http://schemas.microsoft.com/office/powerpoint/2010/main" val="244371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C04A1-4015-878B-2EDC-FA0EAE0D8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F32EB2EE-764E-1AE6-0D41-31B2E140DBAF}"/>
              </a:ext>
            </a:extLst>
          </p:cNvPr>
          <p:cNvSpPr/>
          <p:nvPr/>
        </p:nvSpPr>
        <p:spPr>
          <a:xfrm>
            <a:off x="240094" y="4293357"/>
            <a:ext cx="6853162" cy="1273812"/>
          </a:xfrm>
          <a:prstGeom prst="roundRect">
            <a:avLst>
              <a:gd name="adj" fmla="val 93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2387F71F-3D07-ACE2-2ED0-75B2C6107501}"/>
              </a:ext>
            </a:extLst>
          </p:cNvPr>
          <p:cNvSpPr/>
          <p:nvPr/>
        </p:nvSpPr>
        <p:spPr>
          <a:xfrm>
            <a:off x="240094" y="1226212"/>
            <a:ext cx="6853164" cy="1212684"/>
          </a:xfrm>
          <a:prstGeom prst="roundRect">
            <a:avLst>
              <a:gd name="adj" fmla="val 93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72C431-A78B-BE50-63EC-452EB1FEF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15" y="1306222"/>
            <a:ext cx="4065711" cy="35066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98C06B-AA6F-2742-9C91-B35FCB79AC61}"/>
              </a:ext>
            </a:extLst>
          </p:cNvPr>
          <p:cNvSpPr/>
          <p:nvPr/>
        </p:nvSpPr>
        <p:spPr>
          <a:xfrm>
            <a:off x="6685593" y="6382528"/>
            <a:ext cx="449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www.sli.do  </a:t>
            </a:r>
            <a:r>
              <a:rPr lang="en-US" sz="2400" b="1" dirty="0">
                <a:solidFill>
                  <a:schemeClr val="bg1"/>
                </a:solidFill>
              </a:rPr>
              <a:t>#AGRS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C8F1BFB-B7DD-CDED-ECE4-414577ABF54C}"/>
              </a:ext>
            </a:extLst>
          </p:cNvPr>
          <p:cNvSpPr txBox="1"/>
          <p:nvPr/>
        </p:nvSpPr>
        <p:spPr>
          <a:xfrm>
            <a:off x="368274" y="1306222"/>
            <a:ext cx="314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Original Coordinates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BCF487F-B7C3-A1DC-610D-79EA9C55338A}"/>
              </a:ext>
            </a:extLst>
          </p:cNvPr>
          <p:cNvSpPr txBox="1"/>
          <p:nvPr/>
        </p:nvSpPr>
        <p:spPr>
          <a:xfrm>
            <a:off x="490115" y="4989755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New Coordinates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F7D3305-A54D-1978-71F1-2335B7E02968}"/>
              </a:ext>
            </a:extLst>
          </p:cNvPr>
          <p:cNvSpPr txBox="1"/>
          <p:nvPr/>
        </p:nvSpPr>
        <p:spPr>
          <a:xfrm>
            <a:off x="1870399" y="3020596"/>
            <a:ext cx="481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Transformation using parameters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0C23C3-41B1-6FD8-6081-C1D92B37F808}"/>
              </a:ext>
            </a:extLst>
          </p:cNvPr>
          <p:cNvSpPr txBox="1"/>
          <p:nvPr/>
        </p:nvSpPr>
        <p:spPr>
          <a:xfrm>
            <a:off x="3643275" y="5123869"/>
            <a:ext cx="344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Latitude, Longitude, ell. Height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7CFE9624-D8DF-BD74-B3F5-D68F765D9934}"/>
              </a:ext>
            </a:extLst>
          </p:cNvPr>
          <p:cNvCxnSpPr>
            <a:cxnSpLocks/>
          </p:cNvCxnSpPr>
          <p:nvPr/>
        </p:nvCxnSpPr>
        <p:spPr>
          <a:xfrm>
            <a:off x="4874014" y="1742257"/>
            <a:ext cx="0" cy="238226"/>
          </a:xfrm>
          <a:prstGeom prst="straightConnector1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07FC9CB8-708B-552E-7944-9A0D7C45C057}"/>
              </a:ext>
            </a:extLst>
          </p:cNvPr>
          <p:cNvSpPr txBox="1"/>
          <p:nvPr/>
        </p:nvSpPr>
        <p:spPr>
          <a:xfrm>
            <a:off x="3643275" y="2020276"/>
            <a:ext cx="32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Cartesian Coordinates (X,Y,Z)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A8565E2-E925-E4C9-8D64-B7A039418A5F}"/>
              </a:ext>
            </a:extLst>
          </p:cNvPr>
          <p:cNvSpPr txBox="1"/>
          <p:nvPr/>
        </p:nvSpPr>
        <p:spPr>
          <a:xfrm>
            <a:off x="3643275" y="4349233"/>
            <a:ext cx="32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Cartesian Coordinates (X,Y,Z)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F8E2685-33C1-0EAE-1327-294D45B0DDA5}"/>
              </a:ext>
            </a:extLst>
          </p:cNvPr>
          <p:cNvSpPr txBox="1"/>
          <p:nvPr/>
        </p:nvSpPr>
        <p:spPr>
          <a:xfrm>
            <a:off x="3643274" y="1291333"/>
            <a:ext cx="344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Latitude, Longitude, ell. Height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4C9AA592-FC3A-8669-8381-B03E8657F3F4}"/>
              </a:ext>
            </a:extLst>
          </p:cNvPr>
          <p:cNvCxnSpPr>
            <a:cxnSpLocks/>
          </p:cNvCxnSpPr>
          <p:nvPr/>
        </p:nvCxnSpPr>
        <p:spPr>
          <a:xfrm>
            <a:off x="4902612" y="4812896"/>
            <a:ext cx="0" cy="281790"/>
          </a:xfrm>
          <a:prstGeom prst="straightConnector1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DFD8B83-7736-B341-C90C-A0EBE0F42F5E}"/>
              </a:ext>
            </a:extLst>
          </p:cNvPr>
          <p:cNvCxnSpPr>
            <a:cxnSpLocks/>
          </p:cNvCxnSpPr>
          <p:nvPr/>
        </p:nvCxnSpPr>
        <p:spPr>
          <a:xfrm>
            <a:off x="4874014" y="2607889"/>
            <a:ext cx="0" cy="383524"/>
          </a:xfrm>
          <a:prstGeom prst="straightConnector1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916056E3-8CD2-399B-933F-1971EF67BB8C}"/>
              </a:ext>
            </a:extLst>
          </p:cNvPr>
          <p:cNvCxnSpPr>
            <a:cxnSpLocks/>
          </p:cNvCxnSpPr>
          <p:nvPr/>
        </p:nvCxnSpPr>
        <p:spPr>
          <a:xfrm>
            <a:off x="4902612" y="3680934"/>
            <a:ext cx="0" cy="383524"/>
          </a:xfrm>
          <a:prstGeom prst="straightConnector1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1AA6B1-7A7E-F086-8E43-9D86D939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78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3726C3-1434-4562-AE7D-DE66483C9F5C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198250B-DFE8-9E8B-BF4A-E2DF7CCE1DE1}"/>
              </a:ext>
            </a:extLst>
          </p:cNvPr>
          <p:cNvSpPr txBox="1">
            <a:spLocks/>
          </p:cNvSpPr>
          <p:nvPr/>
        </p:nvSpPr>
        <p:spPr>
          <a:xfrm>
            <a:off x="-1" y="1047"/>
            <a:ext cx="8802029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 Transformation</a:t>
            </a:r>
            <a:endParaRPr lang="en-GB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3CF089-C6A1-48CA-6F22-555ADBF5C8F2}"/>
              </a:ext>
            </a:extLst>
          </p:cNvPr>
          <p:cNvGrpSpPr/>
          <p:nvPr/>
        </p:nvGrpSpPr>
        <p:grpSpPr>
          <a:xfrm>
            <a:off x="10070436" y="5671144"/>
            <a:ext cx="2531327" cy="1220833"/>
            <a:chOff x="0" y="5637167"/>
            <a:chExt cx="2531327" cy="122083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ABDA1F-ACFE-7A8B-20A6-77A6B8B3AE31}"/>
                </a:ext>
              </a:extLst>
            </p:cNvPr>
            <p:cNvSpPr/>
            <p:nvPr/>
          </p:nvSpPr>
          <p:spPr>
            <a:xfrm>
              <a:off x="0" y="5637167"/>
              <a:ext cx="2531327" cy="122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b="1" dirty="0"/>
            </a:p>
          </p:txBody>
        </p: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768924AB-D47C-53A0-4429-343D66A56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04" y="5854065"/>
              <a:ext cx="1700767" cy="10039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STRONGER.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TOGETHER.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D68ABC-B8FB-41B1-D4F7-4E4FF2B8DDDE}"/>
                </a:ext>
              </a:extLst>
            </p:cNvPr>
            <p:cNvSpPr/>
            <p:nvPr/>
          </p:nvSpPr>
          <p:spPr>
            <a:xfrm>
              <a:off x="421744" y="6618605"/>
              <a:ext cx="1411434" cy="52705"/>
            </a:xfrm>
            <a:prstGeom prst="rect">
              <a:avLst/>
            </a:prstGeom>
            <a:solidFill>
              <a:srgbClr val="2792B8"/>
            </a:solidFill>
            <a:ln>
              <a:solidFill>
                <a:srgbClr val="2792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DE" b="1"/>
            </a:p>
          </p:txBody>
        </p:sp>
      </p:grpSp>
      <p:pic>
        <p:nvPicPr>
          <p:cNvPr id="20" name="Picture 19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1BC007FA-06AA-7F91-7095-166613780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80D8C-B319-0DA9-6917-CBC267817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C471CB-B3DD-80D6-C7DD-7CDE46E1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78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3726C3-1434-4562-AE7D-DE66483C9F5C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5748B29-EF21-964E-B5E1-1F449256E12E}"/>
              </a:ext>
            </a:extLst>
          </p:cNvPr>
          <p:cNvSpPr txBox="1">
            <a:spLocks/>
          </p:cNvSpPr>
          <p:nvPr/>
        </p:nvSpPr>
        <p:spPr>
          <a:xfrm>
            <a:off x="-1" y="1047"/>
            <a:ext cx="9054791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 Transformation (with deformation)</a:t>
            </a:r>
            <a:endParaRPr lang="en-GB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BC17DDCE-AD06-788D-687B-E1E57602D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6A3F49E-DEAD-9FD1-6345-0A472B633F60}"/>
              </a:ext>
            </a:extLst>
          </p:cNvPr>
          <p:cNvGrpSpPr/>
          <p:nvPr/>
        </p:nvGrpSpPr>
        <p:grpSpPr>
          <a:xfrm>
            <a:off x="10070436" y="5671144"/>
            <a:ext cx="2531327" cy="1220833"/>
            <a:chOff x="0" y="5637167"/>
            <a:chExt cx="2531327" cy="122083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942F1F-891A-1021-02E1-3B8615F93FE8}"/>
                </a:ext>
              </a:extLst>
            </p:cNvPr>
            <p:cNvSpPr/>
            <p:nvPr/>
          </p:nvSpPr>
          <p:spPr>
            <a:xfrm>
              <a:off x="0" y="5637167"/>
              <a:ext cx="2531327" cy="122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b="1" dirty="0"/>
            </a:p>
          </p:txBody>
        </p:sp>
        <p:sp>
          <p:nvSpPr>
            <p:cNvPr id="22" name="Text Box 2">
              <a:extLst>
                <a:ext uri="{FF2B5EF4-FFF2-40B4-BE49-F238E27FC236}">
                  <a16:creationId xmlns:a16="http://schemas.microsoft.com/office/drawing/2014/main" id="{91EFD824-3166-F85B-64C4-B2893B942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04" y="5854065"/>
              <a:ext cx="1700767" cy="10039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STRONGER.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r>
                <a:rPr lang="en-US" sz="2400" b="1" dirty="0">
                  <a:solidFill>
                    <a:srgbClr val="2792B8"/>
                  </a:solidFill>
                  <a:effectLst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TOGETHER.</a:t>
              </a:r>
              <a:endParaRPr lang="en-DE" sz="1100" b="1" dirty="0">
                <a:solidFill>
                  <a:srgbClr val="2792B8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A4B049-1352-CB91-62AE-AF69E91E888A}"/>
                </a:ext>
              </a:extLst>
            </p:cNvPr>
            <p:cNvSpPr/>
            <p:nvPr/>
          </p:nvSpPr>
          <p:spPr>
            <a:xfrm>
              <a:off x="421744" y="6618605"/>
              <a:ext cx="1411434" cy="52705"/>
            </a:xfrm>
            <a:prstGeom prst="rect">
              <a:avLst/>
            </a:prstGeom>
            <a:solidFill>
              <a:srgbClr val="2792B8"/>
            </a:solidFill>
            <a:ln>
              <a:solidFill>
                <a:srgbClr val="2792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DE" b="1"/>
            </a:p>
          </p:txBody>
        </p:sp>
      </p:grpSp>
      <p:sp>
        <p:nvSpPr>
          <p:cNvPr id="6" name="Textfeld 28">
            <a:extLst>
              <a:ext uri="{FF2B5EF4-FFF2-40B4-BE49-F238E27FC236}">
                <a16:creationId xmlns:a16="http://schemas.microsoft.com/office/drawing/2014/main" id="{35E07B35-45E1-56DC-F57C-B3B3761F7AF9}"/>
              </a:ext>
            </a:extLst>
          </p:cNvPr>
          <p:cNvSpPr txBox="1"/>
          <p:nvPr/>
        </p:nvSpPr>
        <p:spPr>
          <a:xfrm>
            <a:off x="5984398" y="3085494"/>
            <a:ext cx="31393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Transformation + Deformation 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Connection between</a:t>
            </a:r>
          </a:p>
          <a:p>
            <a:pPr algn="ctr"/>
            <a:r>
              <a:rPr lang="en-GB" b="1" dirty="0"/>
              <a:t>two different Datums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6F6F14-F4D0-5960-4296-2665E08D8D1F}"/>
              </a:ext>
            </a:extLst>
          </p:cNvPr>
          <p:cNvSpPr/>
          <p:nvPr/>
        </p:nvSpPr>
        <p:spPr>
          <a:xfrm>
            <a:off x="3595498" y="2084873"/>
            <a:ext cx="1477008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New Geocentric Static Datum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94F84C-8A23-5D8A-4366-B1A16CB8650D}"/>
              </a:ext>
            </a:extLst>
          </p:cNvPr>
          <p:cNvSpPr/>
          <p:nvPr/>
        </p:nvSpPr>
        <p:spPr>
          <a:xfrm>
            <a:off x="3644751" y="6297276"/>
            <a:ext cx="1403896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Old Geodetic Static Datum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011F38-E7F2-F7D5-A070-765F9DDEC54B}"/>
              </a:ext>
            </a:extLst>
          </p:cNvPr>
          <p:cNvCxnSpPr/>
          <p:nvPr/>
        </p:nvCxnSpPr>
        <p:spPr>
          <a:xfrm flipH="1">
            <a:off x="4346699" y="4863007"/>
            <a:ext cx="0" cy="360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44F8D0D-066C-7EF3-A133-1D34A4801DA1}"/>
              </a:ext>
            </a:extLst>
          </p:cNvPr>
          <p:cNvSpPr/>
          <p:nvPr/>
        </p:nvSpPr>
        <p:spPr>
          <a:xfrm>
            <a:off x="3491265" y="4074615"/>
            <a:ext cx="1751278" cy="77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7 parameter transformation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AU" sz="1200" b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+deformation model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8274F8-D6B8-C5E2-FD47-E18D06132C4F}"/>
              </a:ext>
            </a:extLst>
          </p:cNvPr>
          <p:cNvCxnSpPr/>
          <p:nvPr/>
        </p:nvCxnSpPr>
        <p:spPr>
          <a:xfrm flipV="1">
            <a:off x="4349955" y="2572442"/>
            <a:ext cx="0" cy="51305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1802B06-B937-DC47-0954-06CCCEE21DB8}"/>
              </a:ext>
            </a:extLst>
          </p:cNvPr>
          <p:cNvSpPr/>
          <p:nvPr/>
        </p:nvSpPr>
        <p:spPr>
          <a:xfrm>
            <a:off x="3725144" y="917492"/>
            <a:ext cx="12523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1016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Static Datum</a:t>
            </a:r>
            <a:endParaRPr kumimoji="0" lang="en-US" sz="1800" b="0" i="0" u="none" strike="noStrike" kern="1200" cap="none" spc="0" normalizeH="0" baseline="0" noProof="0">
              <a:ln w="10160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F33C07-4748-44AC-727A-068B6D298C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5535" y="1211063"/>
            <a:ext cx="943448" cy="90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EF95E1-4BC1-ECC0-8402-691E3BD0FF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5535" y="5444690"/>
            <a:ext cx="943448" cy="90000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C635A6CC-B971-E33E-B0A2-F4E3D77CB7CD}"/>
              </a:ext>
            </a:extLst>
          </p:cNvPr>
          <p:cNvSpPr/>
          <p:nvPr/>
        </p:nvSpPr>
        <p:spPr>
          <a:xfrm>
            <a:off x="3939705" y="3202360"/>
            <a:ext cx="792000" cy="792000"/>
          </a:xfrm>
          <a:prstGeom prst="ellipse">
            <a:avLst/>
          </a:prstGeom>
          <a:solidFill>
            <a:srgbClr val="00284F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83">
            <a:extLst>
              <a:ext uri="{FF2B5EF4-FFF2-40B4-BE49-F238E27FC236}">
                <a16:creationId xmlns:a16="http://schemas.microsoft.com/office/drawing/2014/main" id="{A32304F2-2850-9D07-6B27-E1B0B49FFE49}"/>
              </a:ext>
            </a:extLst>
          </p:cNvPr>
          <p:cNvSpPr/>
          <p:nvPr/>
        </p:nvSpPr>
        <p:spPr>
          <a:xfrm>
            <a:off x="3960483" y="3726410"/>
            <a:ext cx="773907" cy="0"/>
          </a:xfrm>
          <a:custGeom>
            <a:avLst/>
            <a:gdLst>
              <a:gd name="connsiteX0" fmla="*/ 0 w 773907"/>
              <a:gd name="connsiteY0" fmla="*/ 39238 h 63110"/>
              <a:gd name="connsiteX1" fmla="*/ 90488 w 773907"/>
              <a:gd name="connsiteY1" fmla="*/ 13044 h 63110"/>
              <a:gd name="connsiteX2" fmla="*/ 233363 w 773907"/>
              <a:gd name="connsiteY2" fmla="*/ 63051 h 63110"/>
              <a:gd name="connsiteX3" fmla="*/ 388144 w 773907"/>
              <a:gd name="connsiteY3" fmla="*/ 1138 h 63110"/>
              <a:gd name="connsiteX4" fmla="*/ 542925 w 773907"/>
              <a:gd name="connsiteY4" fmla="*/ 53526 h 63110"/>
              <a:gd name="connsiteX5" fmla="*/ 700088 w 773907"/>
              <a:gd name="connsiteY5" fmla="*/ 1138 h 63110"/>
              <a:gd name="connsiteX6" fmla="*/ 773907 w 773907"/>
              <a:gd name="connsiteY6" fmla="*/ 22569 h 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907" h="63110">
                <a:moveTo>
                  <a:pt x="0" y="39238"/>
                </a:moveTo>
                <a:cubicBezTo>
                  <a:pt x="25797" y="24156"/>
                  <a:pt x="51594" y="9075"/>
                  <a:pt x="90488" y="13044"/>
                </a:cubicBezTo>
                <a:cubicBezTo>
                  <a:pt x="129382" y="17013"/>
                  <a:pt x="183754" y="65035"/>
                  <a:pt x="233363" y="63051"/>
                </a:cubicBezTo>
                <a:cubicBezTo>
                  <a:pt x="282972" y="61067"/>
                  <a:pt x="336550" y="2725"/>
                  <a:pt x="388144" y="1138"/>
                </a:cubicBezTo>
                <a:cubicBezTo>
                  <a:pt x="439738" y="-450"/>
                  <a:pt x="490934" y="53526"/>
                  <a:pt x="542925" y="53526"/>
                </a:cubicBezTo>
                <a:cubicBezTo>
                  <a:pt x="594916" y="53526"/>
                  <a:pt x="661591" y="6297"/>
                  <a:pt x="700088" y="1138"/>
                </a:cubicBezTo>
                <a:cubicBezTo>
                  <a:pt x="738585" y="-4022"/>
                  <a:pt x="756246" y="9273"/>
                  <a:pt x="773907" y="2256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1EAC2E6-1641-E80B-6183-3CE05079C0EB}"/>
              </a:ext>
            </a:extLst>
          </p:cNvPr>
          <p:cNvSpPr/>
          <p:nvPr/>
        </p:nvSpPr>
        <p:spPr>
          <a:xfrm>
            <a:off x="3907321" y="3172134"/>
            <a:ext cx="864000" cy="864000"/>
          </a:xfrm>
          <a:prstGeom prst="ellipse">
            <a:avLst/>
          </a:prstGeom>
          <a:noFill/>
          <a:ln w="44450">
            <a:solidFill>
              <a:srgbClr val="002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854C84EA-96FB-4D9C-2355-1BDBF7A8B4BF}"/>
              </a:ext>
            </a:extLst>
          </p:cNvPr>
          <p:cNvSpPr/>
          <p:nvPr/>
        </p:nvSpPr>
        <p:spPr>
          <a:xfrm rot="19028821">
            <a:off x="4171945" y="3534529"/>
            <a:ext cx="360000" cy="360000"/>
          </a:xfrm>
          <a:prstGeom prst="arc">
            <a:avLst>
              <a:gd name="adj1" fmla="val 13049197"/>
              <a:gd name="adj2" fmla="val 2767650"/>
            </a:avLst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4F1D6E43-F124-B7B8-8284-026CB3C74511}"/>
              </a:ext>
            </a:extLst>
          </p:cNvPr>
          <p:cNvSpPr/>
          <p:nvPr/>
        </p:nvSpPr>
        <p:spPr>
          <a:xfrm rot="18985037">
            <a:off x="4098461" y="3372173"/>
            <a:ext cx="504000" cy="504000"/>
          </a:xfrm>
          <a:prstGeom prst="arc">
            <a:avLst>
              <a:gd name="adj1" fmla="val 15067826"/>
              <a:gd name="adj2" fmla="val 1090798"/>
            </a:avLst>
          </a:prstGeom>
          <a:ln w="25400" cap="rnd">
            <a:solidFill>
              <a:schemeClr val="bg1"/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9A33D8-C86F-6328-8276-478F33467812}"/>
              </a:ext>
            </a:extLst>
          </p:cNvPr>
          <p:cNvSpPr/>
          <p:nvPr/>
        </p:nvSpPr>
        <p:spPr>
          <a:xfrm>
            <a:off x="3740739" y="5151643"/>
            <a:ext cx="12523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1016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Static Datum</a:t>
            </a:r>
            <a:endParaRPr kumimoji="0" lang="en-US" sz="1800" b="0" i="0" u="none" strike="noStrike" kern="1200" cap="none" spc="0" normalizeH="0" baseline="0" noProof="0">
              <a:ln w="10160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5051A-61BF-0F96-449E-ADE12BEE5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Abbildungen\postglacial_rebound\TKIRU_10403M002_hgt.png">
            <a:extLst>
              <a:ext uri="{FF2B5EF4-FFF2-40B4-BE49-F238E27FC236}">
                <a16:creationId xmlns:a16="http://schemas.microsoft.com/office/drawing/2014/main" id="{924EF9B9-6685-6874-73B3-4ACA0847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09" y="2313678"/>
            <a:ext cx="6176725" cy="30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74A3D1BC-A113-06DB-87F8-4390F755BE8D}"/>
              </a:ext>
            </a:extLst>
          </p:cNvPr>
          <p:cNvSpPr/>
          <p:nvPr/>
        </p:nvSpPr>
        <p:spPr>
          <a:xfrm>
            <a:off x="6364592" y="5624123"/>
            <a:ext cx="5510558" cy="33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D:\Abbildungen\postglacial_rebound\Poutanen-Fennoskandia.png">
            <a:extLst>
              <a:ext uri="{FF2B5EF4-FFF2-40B4-BE49-F238E27FC236}">
                <a16:creationId xmlns:a16="http://schemas.microsoft.com/office/drawing/2014/main" id="{D9C7678A-2BE4-D83C-4D2D-74A009A40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5" y="1253752"/>
            <a:ext cx="4934373" cy="453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C85FA0D2-7D81-6161-19D2-FFAE0D871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527" y="1084599"/>
            <a:ext cx="2663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dirty="0">
                <a:latin typeface="Calibri "/>
              </a:rPr>
              <a:t>GNSS station Kiruna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FBFD03F5-EC88-F8B0-5CE1-CA449060C5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11580" y="1582560"/>
            <a:ext cx="3025186" cy="36928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BE255602-3617-6974-8D88-45CC5E1B9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527" y="1557922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dirty="0">
                <a:latin typeface="Calibri "/>
              </a:rPr>
              <a:t>Land uplift 7 mm / yr</a:t>
            </a:r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3C0E7A33-C30C-A6D4-64DD-B5199F127410}"/>
              </a:ext>
            </a:extLst>
          </p:cNvPr>
          <p:cNvSpPr txBox="1">
            <a:spLocks/>
          </p:cNvSpPr>
          <p:nvPr/>
        </p:nvSpPr>
        <p:spPr>
          <a:xfrm>
            <a:off x="9187451" y="6335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3726C3-1434-4562-AE7D-DE66483C9F5C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F69AF6-6962-0472-1DDB-724A633E04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037" y="103899"/>
            <a:ext cx="1459701" cy="21895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591D0881-F59D-58C1-6F03-8DF1FF19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720" y="4984968"/>
            <a:ext cx="80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dirty="0">
                <a:latin typeface="+mn-lt"/>
              </a:rPr>
              <a:t>1995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6D8FE94D-D809-00A3-185B-517BB8549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963" y="4984968"/>
            <a:ext cx="80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dirty="0">
                <a:latin typeface="+mn-lt"/>
              </a:rPr>
              <a:t>2004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312B8459-918A-0370-DD9F-40647A9E1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6099" y="4971320"/>
            <a:ext cx="80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dirty="0">
                <a:latin typeface="+mn-lt"/>
              </a:rPr>
              <a:t>2016</a:t>
            </a:r>
          </a:p>
        </p:txBody>
      </p:sp>
      <p:pic>
        <p:nvPicPr>
          <p:cNvPr id="3" name="Picture 2" descr="A logo with a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A9D0F88A-EAE7-F3AB-58AA-4B30F7DA61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5792366"/>
            <a:ext cx="1066405" cy="9783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08DB258-A58B-341E-B0D4-756EC62A714D}"/>
              </a:ext>
            </a:extLst>
          </p:cNvPr>
          <p:cNvGrpSpPr/>
          <p:nvPr/>
        </p:nvGrpSpPr>
        <p:grpSpPr>
          <a:xfrm>
            <a:off x="10070436" y="5671144"/>
            <a:ext cx="2531327" cy="1220833"/>
            <a:chOff x="0" y="5637167"/>
            <a:chExt cx="2531327" cy="122083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37AC663-7E41-DF69-4039-2DA9BCAAB532}"/>
                </a:ext>
              </a:extLst>
            </p:cNvPr>
            <p:cNvSpPr/>
            <p:nvPr/>
          </p:nvSpPr>
          <p:spPr>
            <a:xfrm>
              <a:off x="0" y="5637167"/>
              <a:ext cx="2531327" cy="122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CA93C279-DEA3-0F96-8264-2102C21C3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04" y="5854065"/>
              <a:ext cx="1700767" cy="10039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792B8"/>
                  </a:solidFill>
                  <a:effectLst/>
                  <a:uLnTx/>
                  <a:uFillTx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STRONGER.</a:t>
              </a:r>
              <a:endParaRPr kumimoji="0" lang="en-DE" sz="1100" b="0" i="0" u="none" strike="noStrike" kern="1200" cap="none" spc="0" normalizeH="0" baseline="0" noProof="0" dirty="0">
                <a:ln>
                  <a:noFill/>
                </a:ln>
                <a:solidFill>
                  <a:srgbClr val="2792B8"/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792B8"/>
                  </a:solidFill>
                  <a:effectLst/>
                  <a:uLnTx/>
                  <a:uFillTx/>
                  <a:latin typeface="Roboto Condensed" panose="02000000000000000000" pitchFamily="2" charset="0"/>
                  <a:ea typeface="Georgia" panose="02040502050405020303" pitchFamily="18" charset="0"/>
                  <a:cs typeface="Open Sans Extrabold" panose="020B0606030504020204" pitchFamily="34" charset="0"/>
                </a:rPr>
                <a:t>TOGETHER.</a:t>
              </a:r>
              <a:endParaRPr kumimoji="0" lang="en-DE" sz="1100" b="0" i="0" u="none" strike="noStrike" kern="1200" cap="none" spc="0" normalizeH="0" baseline="0" noProof="0" dirty="0">
                <a:ln>
                  <a:noFill/>
                </a:ln>
                <a:solidFill>
                  <a:srgbClr val="2792B8"/>
                </a:solidFill>
                <a:effectLst/>
                <a:uLnTx/>
                <a:uFillTx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0C1180-F296-01C2-889E-75CD5A26F35B}"/>
                </a:ext>
              </a:extLst>
            </p:cNvPr>
            <p:cNvSpPr/>
            <p:nvPr/>
          </p:nvSpPr>
          <p:spPr>
            <a:xfrm>
              <a:off x="421744" y="6618605"/>
              <a:ext cx="1411434" cy="52705"/>
            </a:xfrm>
            <a:prstGeom prst="rect">
              <a:avLst/>
            </a:prstGeom>
            <a:solidFill>
              <a:srgbClr val="2792B8"/>
            </a:solidFill>
            <a:ln>
              <a:solidFill>
                <a:srgbClr val="2792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id="{AAF6AD53-BC2E-E503-35A7-69D10ECED42C}"/>
              </a:ext>
            </a:extLst>
          </p:cNvPr>
          <p:cNvSpPr txBox="1">
            <a:spLocks/>
          </p:cNvSpPr>
          <p:nvPr/>
        </p:nvSpPr>
        <p:spPr>
          <a:xfrm>
            <a:off x="0" y="1047"/>
            <a:ext cx="7893166" cy="826149"/>
          </a:xfrm>
          <a:prstGeom prst="rect">
            <a:avLst/>
          </a:prstGeom>
          <a:solidFill>
            <a:srgbClr val="2792B8"/>
          </a:solidFill>
        </p:spPr>
        <p:txBody>
          <a:bodyPr vert="horz" lIns="720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1D Postglacial Land Uplift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67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A901888D89149A7818A7990E83AD8" ma:contentTypeVersion="13" ma:contentTypeDescription="Create a new document." ma:contentTypeScope="" ma:versionID="b496e55d39673dfcd3c4462a5d0c6c7c">
  <xsd:schema xmlns:xsd="http://www.w3.org/2001/XMLSchema" xmlns:xs="http://www.w3.org/2001/XMLSchema" xmlns:p="http://schemas.microsoft.com/office/2006/metadata/properties" xmlns:ns2="15961880-a563-4505-998d-f822ac64b06a" xmlns:ns3="afee6905-51e4-4324-8fef-2f66402a4ec9" targetNamespace="http://schemas.microsoft.com/office/2006/metadata/properties" ma:root="true" ma:fieldsID="07a68050f11f97ff7324d89f475d88c1" ns2:_="" ns3:_="">
    <xsd:import namespace="15961880-a563-4505-998d-f822ac64b06a"/>
    <xsd:import namespace="afee6905-51e4-4324-8fef-2f66402a4e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61880-a563-4505-998d-f822ac64b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e6905-51e4-4324-8fef-2f66402a4ec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f578cd6-1eaf-41ad-8093-2a4b5ca16232}" ma:internalName="TaxCatchAll" ma:showField="CatchAllData" ma:web="afee6905-51e4-4324-8fef-2f66402a4e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961880-a563-4505-998d-f822ac64b06a">
      <Terms xmlns="http://schemas.microsoft.com/office/infopath/2007/PartnerControls"/>
    </lcf76f155ced4ddcb4097134ff3c332f>
    <TaxCatchAll xmlns="afee6905-51e4-4324-8fef-2f66402a4ec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F9C18-96FC-4770-950F-B634C90C14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961880-a563-4505-998d-f822ac64b06a"/>
    <ds:schemaRef ds:uri="afee6905-51e4-4324-8fef-2f66402a4e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E7B16F-3140-4D43-B879-F988CB580213}">
  <ds:schemaRefs>
    <ds:schemaRef ds:uri="15961880-a563-4505-998d-f822ac64b06a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fee6905-51e4-4324-8fef-2f66402a4ec9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45E33F3-4768-4A8F-8E74-8B64226C339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UN-GGCE-pptx-template</Template>
  <TotalTime>936</TotalTime>
  <Words>2610</Words>
  <Application>Microsoft Office PowerPoint</Application>
  <PresentationFormat>Widescreen</PresentationFormat>
  <Paragraphs>341</Paragraphs>
  <Slides>22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Aptos</vt:lpstr>
      <vt:lpstr>Arial</vt:lpstr>
      <vt:lpstr>Arial Narrow</vt:lpstr>
      <vt:lpstr>Calibri</vt:lpstr>
      <vt:lpstr>Calibri </vt:lpstr>
      <vt:lpstr>Calibri Light</vt:lpstr>
      <vt:lpstr>Cambria Math</vt:lpstr>
      <vt:lpstr>Georgia</vt:lpstr>
      <vt:lpstr>Open Sans</vt:lpstr>
      <vt:lpstr>Roboto Condensed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GRS</dc:title>
  <dc:creator>Kowal, Sarah</dc:creator>
  <cp:lastModifiedBy>Nicholas Brown</cp:lastModifiedBy>
  <cp:revision>123</cp:revision>
  <dcterms:created xsi:type="dcterms:W3CDTF">2024-10-30T10:02:31Z</dcterms:created>
  <dcterms:modified xsi:type="dcterms:W3CDTF">2025-02-24T15:41:03Z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0x010100015A901888D89149A7818A7990E83AD8</vt:lpwstr>
  </property>
  <property fmtid="{D5CDD505-2E9C-101B-9397-08002B2CF9AE}" pid="3" name="MediaServiceImageTags">
    <vt:lpwstr/>
  </property>
</Properties>
</file>